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2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2BEB80-B6B0-4AEC-B70E-424B7E12523E}"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38860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BEB80-B6B0-4AEC-B70E-424B7E12523E}"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172909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BEB80-B6B0-4AEC-B70E-424B7E12523E}"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256064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BEB80-B6B0-4AEC-B70E-424B7E12523E}"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239092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BEB80-B6B0-4AEC-B70E-424B7E12523E}" type="datetimeFigureOut">
              <a:rPr lang="en-GB" smtClean="0"/>
              <a:t>15/09/2014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33212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BEB80-B6B0-4AEC-B70E-424B7E12523E}"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210605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2BEB80-B6B0-4AEC-B70E-424B7E12523E}" type="datetimeFigureOut">
              <a:rPr lang="en-GB" smtClean="0"/>
              <a:t>15/09/2014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51021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2BEB80-B6B0-4AEC-B70E-424B7E12523E}" type="datetimeFigureOut">
              <a:rPr lang="en-GB" smtClean="0"/>
              <a:t>15/09/2014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62807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BEB80-B6B0-4AEC-B70E-424B7E12523E}" type="datetimeFigureOut">
              <a:rPr lang="en-GB" smtClean="0"/>
              <a:t>15/09/2014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39104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BEB80-B6B0-4AEC-B70E-424B7E12523E}"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123940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BEB80-B6B0-4AEC-B70E-424B7E12523E}" type="datetimeFigureOut">
              <a:rPr lang="en-GB" smtClean="0"/>
              <a:t>15/09/2014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B32E6-01EF-4E95-B960-2ADA3CACED84}" type="slidenum">
              <a:rPr lang="en-GB" smtClean="0"/>
              <a:t>‹#›</a:t>
            </a:fld>
            <a:endParaRPr lang="en-GB"/>
          </a:p>
        </p:txBody>
      </p:sp>
    </p:spTree>
    <p:extLst>
      <p:ext uri="{BB962C8B-B14F-4D97-AF65-F5344CB8AC3E}">
        <p14:creationId xmlns:p14="http://schemas.microsoft.com/office/powerpoint/2010/main" val="146132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BEB80-B6B0-4AEC-B70E-424B7E12523E}" type="datetimeFigureOut">
              <a:rPr lang="en-GB" smtClean="0"/>
              <a:t>15/09/2014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32E6-01EF-4E95-B960-2ADA3CACED84}" type="slidenum">
              <a:rPr lang="en-GB" smtClean="0"/>
              <a:t>‹#›</a:t>
            </a:fld>
            <a:endParaRPr lang="en-GB"/>
          </a:p>
        </p:txBody>
      </p:sp>
    </p:spTree>
    <p:extLst>
      <p:ext uri="{BB962C8B-B14F-4D97-AF65-F5344CB8AC3E}">
        <p14:creationId xmlns:p14="http://schemas.microsoft.com/office/powerpoint/2010/main" val="6758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youtube.com/watch?v=Ifm5qZLuw-8" TargetMode="Externa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5740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107504" y="764704"/>
            <a:ext cx="8496944" cy="830997"/>
          </a:xfrm>
          <a:prstGeom prst="rect">
            <a:avLst/>
          </a:prstGeom>
          <a:noFill/>
        </p:spPr>
        <p:txBody>
          <a:bodyPr wrap="square" rtlCol="0">
            <a:spAutoFit/>
          </a:bodyPr>
          <a:lstStyle/>
          <a:p>
            <a:r>
              <a:rPr lang="en-GB" b="1" dirty="0" smtClean="0"/>
              <a:t>How do action films link to patriarchal ideas about gender? </a:t>
            </a:r>
            <a:r>
              <a:rPr lang="en-GB" sz="2000" dirty="0" smtClean="0"/>
              <a:t>[Hint: what typical roles are assigned to men and women?]</a:t>
            </a:r>
          </a:p>
        </p:txBody>
      </p:sp>
      <p:pic>
        <p:nvPicPr>
          <p:cNvPr id="81922" name="Picture 2" descr="http://insightfulwaffle.files.wordpress.com/2012/08/james-bond1.jpg"/>
          <p:cNvPicPr>
            <a:picLocks noChangeAspect="1" noChangeArrowheads="1"/>
          </p:cNvPicPr>
          <p:nvPr/>
        </p:nvPicPr>
        <p:blipFill>
          <a:blip r:embed="rId2" cstate="print"/>
          <a:srcRect l="12330"/>
          <a:stretch>
            <a:fillRect/>
          </a:stretch>
        </p:blipFill>
        <p:spPr bwMode="auto">
          <a:xfrm>
            <a:off x="0" y="2565181"/>
            <a:ext cx="3763516" cy="4292819"/>
          </a:xfrm>
          <a:prstGeom prst="rect">
            <a:avLst/>
          </a:prstGeom>
          <a:noFill/>
        </p:spPr>
      </p:pic>
      <p:pic>
        <p:nvPicPr>
          <p:cNvPr id="81924" name="Picture 4" descr="Patriarchal Action Movie 570x192 Patriarchal Action Movie"/>
          <p:cNvPicPr>
            <a:picLocks noChangeAspect="1" noChangeArrowheads="1"/>
          </p:cNvPicPr>
          <p:nvPr/>
        </p:nvPicPr>
        <p:blipFill>
          <a:blip r:embed="rId3" cstate="print"/>
          <a:srcRect/>
          <a:stretch>
            <a:fillRect/>
          </a:stretch>
        </p:blipFill>
        <p:spPr bwMode="auto">
          <a:xfrm>
            <a:off x="2771800" y="1556792"/>
            <a:ext cx="6199439" cy="2088232"/>
          </a:xfrm>
          <a:prstGeom prst="rect">
            <a:avLst/>
          </a:prstGeom>
          <a:noFill/>
        </p:spPr>
      </p:pic>
      <p:pic>
        <p:nvPicPr>
          <p:cNvPr id="8" name="Picture 8" descr="http://fanart.tv/api/download.php?type=download&amp;image=16089&amp;section=3"/>
          <p:cNvPicPr>
            <a:picLocks noChangeAspect="1" noChangeArrowheads="1"/>
          </p:cNvPicPr>
          <p:nvPr/>
        </p:nvPicPr>
        <p:blipFill>
          <a:blip r:embed="rId4" cstate="print"/>
          <a:srcRect/>
          <a:stretch>
            <a:fillRect/>
          </a:stretch>
        </p:blipFill>
        <p:spPr bwMode="auto">
          <a:xfrm>
            <a:off x="3491880" y="3678683"/>
            <a:ext cx="5652120" cy="3179317"/>
          </a:xfrm>
          <a:prstGeom prst="rect">
            <a:avLst/>
          </a:prstGeom>
          <a:noFill/>
        </p:spPr>
      </p:pic>
    </p:spTree>
    <p:extLst>
      <p:ext uri="{BB962C8B-B14F-4D97-AF65-F5344CB8AC3E}">
        <p14:creationId xmlns:p14="http://schemas.microsoft.com/office/powerpoint/2010/main" val="2756752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7" name="TextBox 6"/>
          <p:cNvSpPr txBox="1"/>
          <p:nvPr/>
        </p:nvSpPr>
        <p:spPr>
          <a:xfrm>
            <a:off x="323528" y="980728"/>
            <a:ext cx="8280920" cy="1200329"/>
          </a:xfrm>
          <a:prstGeom prst="rect">
            <a:avLst/>
          </a:prstGeom>
          <a:noFill/>
        </p:spPr>
        <p:txBody>
          <a:bodyPr wrap="square" rtlCol="0">
            <a:spAutoFit/>
          </a:bodyPr>
          <a:lstStyle/>
          <a:p>
            <a:r>
              <a:rPr lang="en-GB" dirty="0" smtClean="0"/>
              <a:t>Two of the most common traditional roles women were represented in under patriarchy were the </a:t>
            </a:r>
            <a:r>
              <a:rPr lang="en-GB" b="1" dirty="0" smtClean="0"/>
              <a:t>happy housewife</a:t>
            </a:r>
            <a:r>
              <a:rPr lang="en-GB" dirty="0" smtClean="0"/>
              <a:t> and </a:t>
            </a:r>
            <a:r>
              <a:rPr lang="en-GB" b="1" dirty="0" smtClean="0"/>
              <a:t>the sex object/ glamorous ideal.</a:t>
            </a:r>
            <a:endParaRPr lang="en-GB" dirty="0"/>
          </a:p>
        </p:txBody>
      </p:sp>
      <p:pic>
        <p:nvPicPr>
          <p:cNvPr id="82948" name="Picture 4" descr="http://4.bp.blogspot.com/-M9NwC3nlV-8/TwSMnQ6qdqI/AAAAAAAAARA/E_yhFJuBjRs/s640/1950s-housewife.jpg"/>
          <p:cNvPicPr>
            <a:picLocks noChangeAspect="1" noChangeArrowheads="1"/>
          </p:cNvPicPr>
          <p:nvPr/>
        </p:nvPicPr>
        <p:blipFill>
          <a:blip r:embed="rId2" cstate="print"/>
          <a:srcRect/>
          <a:stretch>
            <a:fillRect/>
          </a:stretch>
        </p:blipFill>
        <p:spPr bwMode="auto">
          <a:xfrm>
            <a:off x="395536" y="2420888"/>
            <a:ext cx="3086100" cy="4143376"/>
          </a:xfrm>
          <a:prstGeom prst="rect">
            <a:avLst/>
          </a:prstGeom>
          <a:noFill/>
        </p:spPr>
      </p:pic>
      <p:pic>
        <p:nvPicPr>
          <p:cNvPr id="82950" name="Picture 6" descr="http://3.bp.blogspot.com/-9PFhnm02bx4/ThmDQoBpGSI/AAAAAAAAAM4/3t7ofW74Bz0/s400/Barbarella%2B%25281968%2529%2B1.jpeg"/>
          <p:cNvPicPr>
            <a:picLocks noChangeAspect="1" noChangeArrowheads="1"/>
          </p:cNvPicPr>
          <p:nvPr/>
        </p:nvPicPr>
        <p:blipFill>
          <a:blip r:embed="rId3" cstate="print"/>
          <a:srcRect/>
          <a:stretch>
            <a:fillRect/>
          </a:stretch>
        </p:blipFill>
        <p:spPr bwMode="auto">
          <a:xfrm>
            <a:off x="3635896" y="2420888"/>
            <a:ext cx="5184576" cy="4147662"/>
          </a:xfrm>
          <a:prstGeom prst="rect">
            <a:avLst/>
          </a:prstGeom>
          <a:noFill/>
        </p:spPr>
      </p:pic>
      <p:sp>
        <p:nvSpPr>
          <p:cNvPr id="11" name="TextBox 10"/>
          <p:cNvSpPr txBox="1"/>
          <p:nvPr/>
        </p:nvSpPr>
        <p:spPr>
          <a:xfrm>
            <a:off x="4139952" y="5661248"/>
            <a:ext cx="4824536" cy="830997"/>
          </a:xfrm>
          <a:prstGeom prst="rect">
            <a:avLst/>
          </a:prstGeom>
          <a:noFill/>
          <a:ln>
            <a:solidFill>
              <a:schemeClr val="tx2"/>
            </a:solidFill>
          </a:ln>
        </p:spPr>
        <p:txBody>
          <a:bodyPr wrap="square" rtlCol="0">
            <a:spAutoFit/>
          </a:bodyPr>
          <a:lstStyle/>
          <a:p>
            <a:r>
              <a:rPr lang="en-GB" dirty="0" smtClean="0"/>
              <a:t>How might these stereotypes suit patriarchal ideology? </a:t>
            </a:r>
            <a:endParaRPr lang="en-GB" dirty="0"/>
          </a:p>
        </p:txBody>
      </p:sp>
    </p:spTree>
    <p:extLst>
      <p:ext uri="{BB962C8B-B14F-4D97-AF65-F5344CB8AC3E}">
        <p14:creationId xmlns:p14="http://schemas.microsoft.com/office/powerpoint/2010/main" val="211612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908720"/>
            <a:ext cx="4608512" cy="5816977"/>
          </a:xfrm>
          <a:prstGeom prst="rect">
            <a:avLst/>
          </a:prstGeom>
          <a:noFill/>
        </p:spPr>
        <p:txBody>
          <a:bodyPr wrap="square" rtlCol="0">
            <a:spAutoFit/>
          </a:bodyPr>
          <a:lstStyle/>
          <a:p>
            <a:r>
              <a:rPr lang="en-GB" dirty="0" smtClean="0"/>
              <a:t>From the 1960s onwards, </a:t>
            </a:r>
            <a:r>
              <a:rPr lang="en-GB" sz="3600" b="1" dirty="0" smtClean="0">
                <a:solidFill>
                  <a:srgbClr val="FF0000"/>
                </a:solidFill>
              </a:rPr>
              <a:t>feminism</a:t>
            </a:r>
            <a:r>
              <a:rPr lang="en-GB" dirty="0" smtClean="0"/>
              <a:t> challenged patriarchy. Feminism sought to gain </a:t>
            </a:r>
            <a:r>
              <a:rPr lang="en-GB" b="1" dirty="0" smtClean="0"/>
              <a:t>equality</a:t>
            </a:r>
            <a:r>
              <a:rPr lang="en-GB" dirty="0" smtClean="0"/>
              <a:t> for women and argued that changing representations in the media was vital to do so. </a:t>
            </a:r>
          </a:p>
          <a:p>
            <a:endParaRPr lang="en-GB" dirty="0"/>
          </a:p>
          <a:p>
            <a:r>
              <a:rPr lang="en-GB" dirty="0" smtClean="0"/>
              <a:t>Feminism resulted in anti-sexism legislation and increased respect and opportunities for women. Suddenly gender roles were less defined in real life and this was reflected in media representations. </a:t>
            </a:r>
            <a:endParaRPr lang="en-GB" dirty="0"/>
          </a:p>
        </p:txBody>
      </p:sp>
      <p:pic>
        <p:nvPicPr>
          <p:cNvPr id="79874" name="Picture 2" descr="http://media2.policymic.com/725c466b22a70693a4ea55bb3ae24c96.jpg"/>
          <p:cNvPicPr>
            <a:picLocks noChangeAspect="1" noChangeArrowheads="1"/>
          </p:cNvPicPr>
          <p:nvPr/>
        </p:nvPicPr>
        <p:blipFill>
          <a:blip r:embed="rId2" cstate="print"/>
          <a:srcRect l="3933" r="3634"/>
          <a:stretch>
            <a:fillRect/>
          </a:stretch>
        </p:blipFill>
        <p:spPr bwMode="auto">
          <a:xfrm>
            <a:off x="4788024" y="980728"/>
            <a:ext cx="4248472" cy="5400600"/>
          </a:xfrm>
          <a:prstGeom prst="rect">
            <a:avLst/>
          </a:prstGeom>
          <a:noFill/>
        </p:spPr>
      </p:pic>
    </p:spTree>
    <p:extLst>
      <p:ext uri="{BB962C8B-B14F-4D97-AF65-F5344CB8AC3E}">
        <p14:creationId xmlns:p14="http://schemas.microsoft.com/office/powerpoint/2010/main" val="506679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908720"/>
            <a:ext cx="4608512" cy="3785652"/>
          </a:xfrm>
          <a:prstGeom prst="rect">
            <a:avLst/>
          </a:prstGeom>
          <a:noFill/>
        </p:spPr>
        <p:txBody>
          <a:bodyPr wrap="square" rtlCol="0">
            <a:spAutoFit/>
          </a:bodyPr>
          <a:lstStyle/>
          <a:p>
            <a:r>
              <a:rPr lang="en-GB" dirty="0" smtClean="0"/>
              <a:t>These representations typified the idea of women:</a:t>
            </a:r>
          </a:p>
          <a:p>
            <a:pPr>
              <a:buFont typeface="Arial" pitchFamily="34" charset="0"/>
              <a:buChar char="•"/>
            </a:pPr>
            <a:r>
              <a:rPr lang="en-GB" dirty="0"/>
              <a:t> </a:t>
            </a:r>
            <a:r>
              <a:rPr lang="en-GB" dirty="0" smtClean="0"/>
              <a:t>having a serious career</a:t>
            </a:r>
          </a:p>
          <a:p>
            <a:pPr>
              <a:buFont typeface="Arial" pitchFamily="34" charset="0"/>
              <a:buChar char="•"/>
            </a:pPr>
            <a:r>
              <a:rPr lang="en-GB" dirty="0"/>
              <a:t> </a:t>
            </a:r>
            <a:r>
              <a:rPr lang="en-GB" dirty="0" smtClean="0"/>
              <a:t>wearing trousers</a:t>
            </a:r>
          </a:p>
          <a:p>
            <a:pPr>
              <a:buFont typeface="Arial" pitchFamily="34" charset="0"/>
              <a:buChar char="•"/>
            </a:pPr>
            <a:r>
              <a:rPr lang="en-GB" dirty="0"/>
              <a:t> </a:t>
            </a:r>
            <a:r>
              <a:rPr lang="en-GB" dirty="0" smtClean="0"/>
              <a:t>smoking, drinking or swearing</a:t>
            </a:r>
          </a:p>
          <a:p>
            <a:pPr>
              <a:buFont typeface="Arial" pitchFamily="34" charset="0"/>
              <a:buChar char="•"/>
            </a:pPr>
            <a:r>
              <a:rPr lang="en-GB" dirty="0"/>
              <a:t> </a:t>
            </a:r>
            <a:r>
              <a:rPr lang="en-GB" dirty="0" smtClean="0"/>
              <a:t>playing sport (inc. </a:t>
            </a:r>
            <a:r>
              <a:rPr lang="en-GB" dirty="0"/>
              <a:t>f</a:t>
            </a:r>
            <a:r>
              <a:rPr lang="en-GB" dirty="0" smtClean="0"/>
              <a:t>ootball)</a:t>
            </a:r>
          </a:p>
          <a:p>
            <a:pPr>
              <a:buFont typeface="Arial" pitchFamily="34" charset="0"/>
              <a:buChar char="•"/>
            </a:pPr>
            <a:r>
              <a:rPr lang="en-GB" dirty="0"/>
              <a:t> </a:t>
            </a:r>
            <a:r>
              <a:rPr lang="en-GB" dirty="0" smtClean="0"/>
              <a:t>being ‘unable’ to cook</a:t>
            </a:r>
          </a:p>
          <a:p>
            <a:pPr>
              <a:buFont typeface="Arial" pitchFamily="34" charset="0"/>
              <a:buChar char="•"/>
            </a:pPr>
            <a:endParaRPr lang="en-GB" dirty="0"/>
          </a:p>
          <a:p>
            <a:r>
              <a:rPr lang="en-GB" dirty="0" smtClean="0"/>
              <a:t>Roles more traditionally allocated to men.</a:t>
            </a:r>
            <a:endParaRPr lang="en-GB" dirty="0"/>
          </a:p>
        </p:txBody>
      </p:sp>
      <p:pic>
        <p:nvPicPr>
          <p:cNvPr id="84994" name="Picture 2" descr="http://i1.cdnds.net/11/30/tv_dragons_den_deborah_meaden.jpg"/>
          <p:cNvPicPr>
            <a:picLocks noChangeAspect="1" noChangeArrowheads="1"/>
          </p:cNvPicPr>
          <p:nvPr/>
        </p:nvPicPr>
        <p:blipFill>
          <a:blip r:embed="rId2" cstate="print"/>
          <a:srcRect/>
          <a:stretch>
            <a:fillRect/>
          </a:stretch>
        </p:blipFill>
        <p:spPr bwMode="auto">
          <a:xfrm>
            <a:off x="6012160" y="764704"/>
            <a:ext cx="3001516" cy="2251137"/>
          </a:xfrm>
          <a:prstGeom prst="rect">
            <a:avLst/>
          </a:prstGeom>
          <a:noFill/>
        </p:spPr>
      </p:pic>
      <p:sp>
        <p:nvSpPr>
          <p:cNvPr id="84996" name="AutoShape 4"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4998" name="AutoShape 6"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5000" name="Picture 8" descr="http://landerassociates.files.wordpress.com/2011/05/karren_2011_2.jpg"/>
          <p:cNvPicPr>
            <a:picLocks noChangeAspect="1" noChangeArrowheads="1"/>
          </p:cNvPicPr>
          <p:nvPr/>
        </p:nvPicPr>
        <p:blipFill>
          <a:blip r:embed="rId3" cstate="print"/>
          <a:srcRect/>
          <a:stretch>
            <a:fillRect/>
          </a:stretch>
        </p:blipFill>
        <p:spPr bwMode="auto">
          <a:xfrm>
            <a:off x="6732240" y="3212976"/>
            <a:ext cx="2288203" cy="2670820"/>
          </a:xfrm>
          <a:prstGeom prst="rect">
            <a:avLst/>
          </a:prstGeom>
          <a:noFill/>
        </p:spPr>
      </p:pic>
      <p:pic>
        <p:nvPicPr>
          <p:cNvPr id="85002" name="Picture 10" descr="http://25.media.tumblr.com/ff72993c1a0d5e7f82e93bf709c808b1/tumblr_mwmaxyQqEt1rp21yfo3_500.jpg"/>
          <p:cNvPicPr>
            <a:picLocks noChangeAspect="1" noChangeArrowheads="1"/>
          </p:cNvPicPr>
          <p:nvPr/>
        </p:nvPicPr>
        <p:blipFill>
          <a:blip r:embed="rId4" cstate="print"/>
          <a:srcRect/>
          <a:stretch>
            <a:fillRect/>
          </a:stretch>
        </p:blipFill>
        <p:spPr bwMode="auto">
          <a:xfrm>
            <a:off x="3203848" y="4364528"/>
            <a:ext cx="3466356" cy="2315526"/>
          </a:xfrm>
          <a:prstGeom prst="rect">
            <a:avLst/>
          </a:prstGeom>
          <a:noFill/>
        </p:spPr>
      </p:pic>
      <p:pic>
        <p:nvPicPr>
          <p:cNvPr id="85004" name="Picture 12" descr="http://www.heatworld.com/images/119989_615x2000_STD/2013/7/Images/Gallery/Charlotte%20Geordie%20Shore.jpg"/>
          <p:cNvPicPr>
            <a:picLocks noChangeAspect="1" noChangeArrowheads="1"/>
          </p:cNvPicPr>
          <p:nvPr/>
        </p:nvPicPr>
        <p:blipFill>
          <a:blip r:embed="rId5" cstate="print"/>
          <a:srcRect/>
          <a:stretch>
            <a:fillRect/>
          </a:stretch>
        </p:blipFill>
        <p:spPr bwMode="auto">
          <a:xfrm>
            <a:off x="4572000" y="1604797"/>
            <a:ext cx="1995686" cy="2660915"/>
          </a:xfrm>
          <a:prstGeom prst="rect">
            <a:avLst/>
          </a:prstGeom>
          <a:noFill/>
        </p:spPr>
      </p:pic>
    </p:spTree>
    <p:extLst>
      <p:ext uri="{BB962C8B-B14F-4D97-AF65-F5344CB8AC3E}">
        <p14:creationId xmlns:p14="http://schemas.microsoft.com/office/powerpoint/2010/main" val="2956030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2" name="Picture 6" descr="http://images5.fanpop.com/image/photos/31300000/Princess-Merida-brave-31302695-795-1493.jpg"/>
          <p:cNvPicPr>
            <a:picLocks noChangeAspect="1" noChangeArrowheads="1"/>
          </p:cNvPicPr>
          <p:nvPr/>
        </p:nvPicPr>
        <p:blipFill>
          <a:blip r:embed="rId2" cstate="print"/>
          <a:srcRect/>
          <a:stretch>
            <a:fillRect/>
          </a:stretch>
        </p:blipFill>
        <p:spPr bwMode="auto">
          <a:xfrm>
            <a:off x="2843808" y="1484784"/>
            <a:ext cx="2760709" cy="5184576"/>
          </a:xfrm>
          <a:prstGeom prst="rect">
            <a:avLst/>
          </a:prstGeom>
          <a:noFill/>
        </p:spPr>
      </p:pic>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107504" y="764704"/>
            <a:ext cx="9036496" cy="461665"/>
          </a:xfrm>
          <a:prstGeom prst="rect">
            <a:avLst/>
          </a:prstGeom>
          <a:noFill/>
        </p:spPr>
        <p:txBody>
          <a:bodyPr wrap="square" rtlCol="0">
            <a:spAutoFit/>
          </a:bodyPr>
          <a:lstStyle/>
          <a:p>
            <a:r>
              <a:rPr lang="en-GB" b="1" dirty="0" smtClean="0"/>
              <a:t>How do action films reflect these changes in representation?</a:t>
            </a:r>
            <a:endParaRPr lang="en-GB" sz="2000" dirty="0" smtClean="0"/>
          </a:p>
        </p:txBody>
      </p:sp>
      <p:pic>
        <p:nvPicPr>
          <p:cNvPr id="86020" name="Picture 4" descr="http://www.fashionstreet-berlin.de/wp-content/uploads/2013/09/Capitol-Couture-2013-083.jpg"/>
          <p:cNvPicPr>
            <a:picLocks noChangeAspect="1" noChangeArrowheads="1"/>
          </p:cNvPicPr>
          <p:nvPr/>
        </p:nvPicPr>
        <p:blipFill>
          <a:blip r:embed="rId3" cstate="print"/>
          <a:srcRect/>
          <a:stretch>
            <a:fillRect/>
          </a:stretch>
        </p:blipFill>
        <p:spPr bwMode="auto">
          <a:xfrm>
            <a:off x="5580112" y="1495426"/>
            <a:ext cx="3425886" cy="5260478"/>
          </a:xfrm>
          <a:prstGeom prst="rect">
            <a:avLst/>
          </a:prstGeom>
          <a:noFill/>
        </p:spPr>
      </p:pic>
      <p:pic>
        <p:nvPicPr>
          <p:cNvPr id="86024" name="Picture 8" descr="http://3.bp.blogspot.com/-8EjNRA0tzvw/Ti7id76pcHI/AAAAAAAAAIg/2_lugI7U_Wk/s320/news-snowwhite310_195120.jpg"/>
          <p:cNvPicPr>
            <a:picLocks noChangeAspect="1" noChangeArrowheads="1"/>
          </p:cNvPicPr>
          <p:nvPr/>
        </p:nvPicPr>
        <p:blipFill>
          <a:blip r:embed="rId4" cstate="print"/>
          <a:srcRect l="19277" r="12377"/>
          <a:stretch>
            <a:fillRect/>
          </a:stretch>
        </p:blipFill>
        <p:spPr bwMode="auto">
          <a:xfrm>
            <a:off x="107504" y="1484784"/>
            <a:ext cx="2808312" cy="5136233"/>
          </a:xfrm>
          <a:prstGeom prst="rect">
            <a:avLst/>
          </a:prstGeom>
          <a:noFill/>
        </p:spPr>
      </p:pic>
    </p:spTree>
    <p:extLst>
      <p:ext uri="{BB962C8B-B14F-4D97-AF65-F5344CB8AC3E}">
        <p14:creationId xmlns:p14="http://schemas.microsoft.com/office/powerpoint/2010/main" val="1182884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908720"/>
            <a:ext cx="5904656" cy="3046988"/>
          </a:xfrm>
          <a:prstGeom prst="rect">
            <a:avLst/>
          </a:prstGeom>
          <a:noFill/>
        </p:spPr>
        <p:txBody>
          <a:bodyPr wrap="square" rtlCol="0">
            <a:spAutoFit/>
          </a:bodyPr>
          <a:lstStyle/>
          <a:p>
            <a:r>
              <a:rPr lang="en-GB" dirty="0" smtClean="0"/>
              <a:t>Men, too, have seen their represented roles change.</a:t>
            </a:r>
          </a:p>
          <a:p>
            <a:endParaRPr lang="en-GB" dirty="0"/>
          </a:p>
          <a:p>
            <a:pPr>
              <a:buFont typeface="Arial" pitchFamily="34" charset="0"/>
              <a:buChar char="•"/>
            </a:pPr>
            <a:r>
              <a:rPr lang="en-GB" dirty="0" smtClean="0"/>
              <a:t> the house husband/ stay-at-home dad</a:t>
            </a:r>
          </a:p>
          <a:p>
            <a:pPr>
              <a:buFont typeface="Arial" pitchFamily="34" charset="0"/>
              <a:buChar char="•"/>
            </a:pPr>
            <a:r>
              <a:rPr lang="en-GB" dirty="0"/>
              <a:t> </a:t>
            </a:r>
            <a:r>
              <a:rPr lang="en-GB" dirty="0" smtClean="0"/>
              <a:t>men baking/ cooking</a:t>
            </a:r>
          </a:p>
          <a:p>
            <a:pPr>
              <a:buFont typeface="Arial" pitchFamily="34" charset="0"/>
              <a:buChar char="•"/>
            </a:pPr>
            <a:r>
              <a:rPr lang="en-GB" dirty="0"/>
              <a:t> </a:t>
            </a:r>
            <a:r>
              <a:rPr lang="en-GB" dirty="0" smtClean="0"/>
              <a:t>male grooming products</a:t>
            </a:r>
          </a:p>
          <a:p>
            <a:pPr>
              <a:buFont typeface="Arial" pitchFamily="34" charset="0"/>
              <a:buChar char="•"/>
            </a:pPr>
            <a:r>
              <a:rPr lang="en-GB" dirty="0"/>
              <a:t> </a:t>
            </a:r>
            <a:r>
              <a:rPr lang="en-GB" dirty="0" smtClean="0"/>
              <a:t>‘the new man’, in touch with his emotions</a:t>
            </a:r>
            <a:endParaRPr lang="en-GB" dirty="0"/>
          </a:p>
        </p:txBody>
      </p:sp>
      <p:sp>
        <p:nvSpPr>
          <p:cNvPr id="84996" name="AutoShape 4"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4998" name="AutoShape 6"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2" name="AutoShape 2" descr="data:image/jpeg;base64,/9j/4AAQSkZJRgABAQAAAQABAAD/2wCEAAkGBxQTEhQUEhQWFRUXGBkYGBgYFxgYFxgcHBoYGhcYGBcaHCggGB0lHRcXITEhJSkrLi4uGB8zODMsNygtLisBCgoKDg0OGxAQGiwkICQvLCwsLCwsLCwsLCwsLCwsLCwsLCwsLCwsLCwsLCwsLCwsLCwsLCwsLCwsLCwsLCwsLP/AABEIAOQA3QMBIgACEQEDEQH/xAAcAAACAwEBAQEAAAAAAAAAAAAFBgMEBwIAAQj/xABIEAACAAQEAgcFBQUHAgUFAAABAgADBBEFEiExQVEGEyJhcYGRBzKhscEjQmLR8BRyorLhFSQzQ1KCwmOSc5Oj0vEWJTVTdP/EABkBAAMBAQEAAAAAAAAAAAAAAAIDBAEABf/EACkRAAICAgIBBAICAgMAAAAAAAABAhEDIRIxBCIyQVETgRRhQvAjcaH/2gAMAwEAAhEDEQA/ABF4s1M606QNLkD5GK9otzMPLVCuToiA29P/AHREOy/BaxOZaS1+IA9ST9IZsfRTTsrglbSwfATP6QuV9GZsvKv4PnDjUzVFywupKj1zGDfsYqa5NoV8NEk36oEgacbXiVAVbKZdgx3gji85JEoiSoHHaKmCYuk8C5AYaWO9xyiHjZDx4uj1bQrMUhDY2iLBMLEpSGcm3MwWWaASoGvziniBcAgDeBqjZRcQfVVGYhVbcxaq1SWgu1zA5KAlO0bMOMeFIbEe8eZg6FWQVeKggBb3uNt4lrM7gS1G41PKJ8Gw0G7suu2vdFioxCUhy2ynnBJAy2J2J4XlNgtzxMCmzKcik2v4Q14vWAi6EHzvCjXYiFe5FhDFsOFh/o9iZkv1ZIIbifzhjs7HU6QvdEcHWoLTXba2X8/WHI04Udo7DaBktjNAzFae1Ozo4BA1+sAujGMJTMxa5L78oYsPwVJpZiT36/SKM/AFUns+Bjo6NbQVpOkS5rsQQ3u+kG5YLSs+YBYR6fAWeYElC7na97DmSbaDvhxlJLopYE1lnPazZ27I5hZdrAd51go4nLrQ2EHPZ9Wmmufs1utvfa4W3PNaxjo4HNCi8yUbbLna2+mtrQMxLpDVz5f93yqn3WDywpA4WJ105QoUlRUl75ySDwYW9SbQ3+PD52URx0tj1W18ymJEyWbaa201/FtEFf0nV5RQIdRobjTyihKx6bLzS6lCyPoQy3B4aAXB4aeMcVOBr1ZmyWIAFzLe2Zf3WB7Q7t+8wDwUtMTkhJbRN0Fll66SCfdzMeeim3xIjYLxkHs3Fq9STqZcwDx0PyBjXjFOD2mYfacTToYzPpEM85u5m+JP5RpMw7xn6Susmze63xZ/yhkhyEHhDXNkL1bEe8FHpoPyhUWGWeLZjwKAW81/KI2My9osYMl82uwT6wUrEJl6bZpd/DIb/EwMwfTN/tHwMX8TcCWAeLAeiQb9khOX/IhrSjLlAvzgdTYYiHrE3HCO3a4yqbGKkummgm76RCR9E9e85WzsBbhEEjGUtedfxsSB6RaaWZ1g5Nhxj5iEoBQiqCNoIByfQK/a/wBqcGSSslTqf9XhyEE5005gEW6jcjjHNPIOVpaAKAN9vhFSlpgt8k678ibj0grBsircZfNlW6KNzxgIQ1VNsblRuRF3ElmjMCBfmIsdCpUxQ2Zbgk20gkzYqy9QdFkRxu6ngTeB2P8AQ9Jk/tAqpGlo0ajypLJYC+/CA9ViQdtrkbR24u2xvGloU8Pwg0ZskwleCk7eBg6OsmEWtbjHS06tOVpm3LaLNY6ZysrsjjwjWk/UzlFg+gcpNI4d3EwaqqkN2DYcuF/WIcBkXdswueBizX4cftJpNiiMRbcHKQpHeCYFR32HGLfpooUry1luBqVGaZMfsyxqcinUMwUKzHUXFucL1VV5rzGnOwILKnuJl362Yi2slrELxuLxHWVEsF5cy7glSy30IVcxW/3jZVF/xmFXGMUbK+ur2LHnftelzp4DnFUdKj0FFRVIK1mM5kYuScxAsW+6LkLYCwBNiQOAtsYGVnSIkKyPlO1wAL2G2nlCpU1rG99gAOPmfjFBpxsByufX9CHKLAbod6bpTOBs0xl5X1Q+PD1hmwvFnc5mBVl1LIQFPflNxxtaMiQna5/Xdxg7hlay2Oa+UeGnEGMlCujlL7Ns6A0aNXCYhDKJMxh+FsyqRbhYE+RjTzGJ+yLGf76qE3WbLcDtG+YWbKVvY6K2u+gjbDBQVIW4qL0QTzoYTujUrPNqO4S/iZkNtc1kY90LXQQdqoPfLHoGP1gmcjLUG3iIeqnDS1OjgixGp/0nk3Mab8IR5I1HiIYsJxuZInldTKJJKHY6akcjEsWrpjsrqiella6ixB2/2wQxaUHl/wC8kf8AaIu0ctamX1qSmXI2oBu4uASRrZha3Y9OUVMWlkBLEWux+QEdlXHGxGRNxYtUNC4Ni2vC8Wa2RNVLNMBJ5flF2XJGYGYdIp4iFz5gc0QkXwRmeyy1Rd+MX+s6tFZlvAirqTlzBdV+7FTEsanGTYyjra1tfXlBrYDQwVFZLIIBAZhCmcGl9YDKchgbkg/rWKSYJMmHMzlDwg5guHZFYTGFt78T4mN66BZGZUwPdmDja0N2GzlVR2bQh4tVy5JvJe5vqLk+dos9HcWeZNGY6chGpfIcUx7k1oa4sTrxgNiaOr3tYcLRNMrFzEDQxQqcSck8bRzdlCqv7OasNbPue694lwmWpN2uL8TH2RU7Zx5QQzXIKrpy5x1roF/9E0qsMq+QX745k46CShvZ7hjyvsY+CS73UWH0irUYN1cpiCS52MdbDgnHYlV8vJPdd2Es3I2LkbDkMoUXhbraRpllAJYC7BQTa3+q2wBNo06r6OpOp5bB8s8Iqu/AlSQMw71trCgZEyTOmgkBuzny+63VkNbXYMANPCHxnR6kIc6fwxBmnsHN72u++tuHDaKTrbzhx6c0oadmQX0Oo4gHsN3koVvChM3irHJNWIzYnjlTOpTaDTUfKLtE5ysdtDf0ED11gjQsGAXbMSp87QcxSHv2ZU+aupLb9bmA42CsWI8t+4x+jmjBPYy98RlgrtKmkfhayqP4S8b20DHo6QOxt7SZh/Cf5TCn0SqQizieM23oifnDJ0pe1NMPcfyhDoJ1pN77zZnwEsRzdM5CtI95fEQRlEM0xhqVa3hA6VuIF4RjT/tLSbDK7uSeOgJ+kSVYzKraH3CKpkyhGPbA7NzY7WNhx0teJscrlIlCY3aYOe82YannvAjCXJrEH3VkSjbkS77+gil02LdZTKguwlsbeMwj/jB5VeNoTm9rPuMVP2fvHutvHXRbFJcw5GBzDmDAipopi/aMdLarHsGxIufs0tzMRJaI2M1QAJhY7DhEi1vWDKqiA9ZTTZgYy76ekUcGxOZTsetUn9cI6rBcW0XukQUe81iBe2147opeaSGDX02i/pVqc0u3jFegwrqLgnThHWDSohpqAWzOguI6o6YAmdIF7Ahh+uMSVpIViG3HpALA+kKyFcOTv36xsbasbi+ST/6jTMc2jXOh0+ET0larXIOpgNMlyaqsDJbLbXcDTuMOWH4ZLlS5jKBYA/K8MdUG1TIhm7JNiLcIO4LVF5bDL7p3jNqbpGSbgEL38u6HeixZWljqj724EZx47Da+wtQq/W9mwQjtHv7oNYjMugCgEjeFfBc7TCuY/hUakncw5UNHll/b2vvkU7DvI3PhHKEp6DhFvoVqec4aeCOyUJ7gcya+IGaFqolL1ztMFw4Kv4HTy0MN/SrEElLmky1JsQQSbEEWII8DGbYljgf8LHdeXgeIguDiqPS8aPGNMixlA098i/ZIMinSxA0BHIWAhLxiksSQDDes/MpihUUgYHmY6E+Lsqyw5qhMKkb73i5h8vVWIOjqfGxv9IYv7JDbi3CJ5GBKD2SV+I0il+QmiP8AitPQ1exZia8NbcTB4dlQPl8Y3loyn2N4esubOJ94rYeF1uR8PQxqzQyDtWS5YuMqYu9NT/dm8R/MsIAJ/Z5Xe80/xAfSHjp89qfxI/mWEdP8GT4OfV2/KOk9mR6AkgdoQKoacftIa23WH+FoK047Q84G4Pcu3cHHrp9YnQWX3Ia8NT++Mf8Aoy/h1hgV07xdZM2QP8zqb+RmTPygxhg/vUw8paD1EyEv2lSC9dLHKnkj1MxvrDGk47FZVcQbI6RPmYuSwPA7DwifCekvVM2gymAlZTdWcsDjMAvCvxpk6in8Gt4VjfZzj3TFeorP2psgULbUQi4X0lKSxLy+caP0Wpwyia4tYeEInBxMlFR2VZSVMhTZc3K0S0+JTJyEFCltDmFvnBGs6ToCFA0BirW44k5SEAFoWwEt3QOmyplsrG4PGA9bh9jYWMXP2lzz02jmgS7EvfzjVKhnTBeH4Gxm5kzLzO0UelM6bKBRZjgHQgE2PjDHW9IOruqjuuIVK3NNN77mH45Nu2bvtgQSJxXc2jqlrZ0vSWzA9xMNLoioMxtpEnRfB/thOexQbDnDvyKraO/I32O/s5WbT0MyqmlmnzmyqGPuIvyJOY+AEcYh0lnkXBtcnTl3QSx/FlNNTpL0uCxA/eIHygE2Fu/u5VA95mOVRfa54nuELeT6PVwY/StA2ZjLzAc5JN4DYrSZ17OjbgwWegKtuCBxB0PeDxiUSLDWA5Mp4KxSwisa7I/vCC+aKtVhDvMaZJUnqpZmTAB9xSoJ8s14+Sp17Rs97QeN9phFDeJZZ5RUlNFuXCWMscOgdf1VShJsD2T4Np87eka+5jAsPYqwIvGxdHMZWfLVSftFUFu8agH4H0i3x5WqPO8uG+QI9o060lf3h9fyhPH+HK/c+bMfrDL7TZlpcsd9/g0KubsSxylp8r/WDmTx6BcnfyMVsKH2jW4qfmInlnfwPyip0cclmHID4sIQdk9yGrDF+3mnmEHop/8AdADp5MyzgwA0SWPRYPYZM+1nW4WH/pSz9YUemdQXrZ0vgolj1lo3/KGS9orKrX7FqvbrLsIXnbUi0MTI57CjxMUmowD3xkJJAR0gZJnZGBte0aBgfSYdUTMYLwCiECtlMDqNI5p20PdBzgpKzVBT7HRqwTpwC7Qw9dJkL211PGM6oZ5Oq6ERaxKpdlGYkxPLFuhzwpr+hyl41LI7C31itXYiGFrWPdCrh1QVWDlEgcZjtC5QUQJYow2cHVbcTHVNRAHUxBKnqWNuEFZEm4zW3jm6JpNgqqoWm+9sI6w2oEpgGY5BwvpBKtxJJYChSxOmm9+6CvRDoM9TVKayRPSQRmBR0XVTft65sp2vL1BO4h2NOSpmQi5BnBcOapXrUlsVUFLZWuCGbhbeOsTU5DKuZb5ie0pB91RmsbE2sRpteNVmLcdlsp77k+fOKc+laYermNKmpxV5ROnjmt8IN+Mqqz1sXkuFa6MilyuwgYWIAuBwPEesQYgbKdPzjQMT6F0/WMJExpIABK5Q8lbmwAuQQTf3QbQvdKOhVXJkmZLK1AAF1RWWZrYdlCWzet9djaA/BJFK8nG/kH+zfEkkrUzpqM3W5ZEqWq5ps4kM7S5a87MtydBpeM9KGVMeWdMjshBIJXKxFrje1reUan7PKA0ZZqzLJqXsJUt2ZnSXvMNlBCFyBfjZRflFKi9lE2bMmzZ9TLQM7upS75ixLZrHLkW52uT4Q6UOUUkIjlUJuT+RHlvpeL9PMB4j1EPlNRYfSCyoJ01SVLzgHe40NltlTyHmYr49VAocylENrOstZstfFVawHiImeNXVlKm2rX/oCw+oQak3ty/ODHR7GWWpRrWUEZgo1I1tcnc6nTbXvhdWTm1V1FrEFLMjDW2hG3C2hi0jleIuOI058OEX4scYrR5ObLOTqQ1e1KrBeWAbjLmHmP6wDV7qn7q/yiBfSPFetSUWOqhlP8GXTwvFyla6L4QvKqZ2N2iuuzfumB/RoEM9zvl+d4JSpOZZgG4lsfhFDoxIZUbNxK28gYQh0otysaMHXtzzza//AKcpR/LADphgE16mbNloSDk245ZaL/xhiwpe1PPMj+VB9Imq8bZJs6VlFlmMgJ/CSL/COyOoomzNpKhEkUploxmCx4QMpcLLHMQbDnDXiSZjnZgRygROxXXqwLA7GEKT+BUZN/ALrqdGBBHCFqXKFmtDNidYU7JW9+ML0pXmTAktGZmNgqglmPIARTitobjtPojoGIJtBirlXQd8NWDexrEJi53MmRfULMYl/MICB6xN0i6B1VJKzTQrIv35ZJHmCARBZE+ynHJdCVTplUgwRpp5CEC9jFehUOwvteD5mpfLlFoRJ/YryJJOgVR0YU5id+EFMVq8ssAGw7t4rzUsbgXWHX2edHUms1W6dYJZyyUYdkzdCXI4hQRbvJ5CBjHlIn485Kgr0D6DyAiT6q5nmxVGuBLDDs3Q7k76/CHXo/QPKDvUFDOc2JT3AikiWqA+6La25kwKxeoktMVZmeTNNirjsEnUbN2XGp0N94HYHjE5q+olNNWdJRFClNgwNmBHO4N9SIrhSaRd+PjDX+/sY66vliaqX7bX01238IrzaiZcgEiPTpCNNVyvaykBraj9fSO50zKpKi7cBzh70L18HVKwuqsdcxYjj2bD5sPSBc7pJMYzbIAgbKl79pf9WhG++nOOa+oJ6s3KEo5K327Si3laANZiKS75iNBfvtsNPEGEym70akTVNWHmdbNy9ZawPIbAAchFas6S5AJcsl2N+wpGnff7sIuIY3UVc0y6RDYaM50RQeb7bR3TU8un0dnnzOJUWQHkDexMdDG3tgzyVoLTqEzZjTJzHt/clsQosAPetmJ05iK1TIlSFLqzodAMk17seWpO9vhEDYn2M7WRNTq2/cLb20v6Qq4ljBnNmNgouAp4d57/AChrjFLoSsmRvtjL/ah4ga7mwB8dBEa1Y4HQ+GsLsmu2G4Mdmdbx4c47lRjVlnG6u6Gxhpwx/spfeoPrCBXTSQfCHTD5uWTK/wDDT5f1hWR2NxqgzhK3663CS8VsOSyjxi3hF8s//wAIj1MR0o0XxMSX66Lmv+Owvhg9/vb6iBnTFD+0PY7zZn85MHMLTtAc5iD1YQm4lN6yqmkH/NmfztG5n6USyxOT18FDEaCYDcE2iCno+0C4hoWqBWxG0V6ico4RI8mijBinfqiUcRpUOWyxp3s36LpTy+vZR1kwaHiq8hyvvCxgeAPVMmQAKurMdh3d5jSplQyBUVbkad0O8frlId5CXsgFVePTpaupVgGUggg7EHcRQkSz7zG55cIvU88EafK0XxlfZBKNdGOY30IlU02YFBCNdkvwB4X7oVqnC+rvrcnaNi6dANLU8Q1h5jWM+raMlrx5eXI4zavR6McSyYuVbFGVRT2KoupYgAcydAI1fohNlCjEuVMOWVNmqXUAl5gazsAfuksbcbAQrYfTnrhYdrK+X94owX4mDXsw6CTUlTJtTMmKk13KSAbDKTo7EagsBsOFor8f1xbRLKEcMla7CNVXVIZqeUFqJjSmcZV7CAmwZkmG1yTsCT2Y46F9GplGHepdc0w3Nzc335b7w7GhWXmMlAHewLbmw21PjC3VUlQ0yxVEUfemOC17bqig25akRTGPHYMsnJNLou1uOSJIu2ZidBlUn4nQesD6zpRLsMo35jXnpb6xLM6MMy5pk/Ku50IHfuYWZmJ0outPLecw06x+yo/dX842U5AKKaKOP47OmG6KEADXZjpbc+Gw9YWcRIMvrKiayS23awzMD/lyE/1nQs7CygqNSbRexyoRAZtRpKU+6DYzm3Epe7YsdgO86IdTV1OIz+fAAdmXKXhbgo8d/GNxw/yYvJL4QSOKNOUSZCLKkKSVljU77ux7TNzPlHVOCmgcqg1Zr2B2zWBNvhF+Zh0yWgk0sma+hzTShVWtvZ2spHcDASdh5v8AbT5cscVlsJs392ydlT4sIZQjs9XY117tmZgg2ubrpoL22Gl+Qv5mlOW3KJJ82WOzKUqu3aIZjzzEaeQikWzW3sCdTt3QL2F0T577aePDyiQTdyYrO2m9+Oh/rEbTTYcOUdV9GWT1D3B8IaaqflSUPwj+VITuHfDJjr2Esdx+SQrJofBGodAsME9p4I7IVQfMt+USdKsJWmmSlQbqx9Iuey+eF/abgknq9v8Af+ce6fVIeokgAi0s776t/SOUVwug5SfKrJEperqhL5TZXxyGM5En7c/vv/MY0+ewOIsdf8aX/Ci/lGZ0s4Fg3PX11+sS+XqKSLPD222WWldqLtBgbVM4S08zwA4mIZb7wRw8TEDOJjSr7Fd4iwwlknSLss1CFmlyFk0UlULAcLnQk84neol2uGU8b3BjPxJ6yxd2mHizm5MG6OmXLa4j2vw+mkeMpXK2MEivBa4IyxPV4nLWUXY6cOZ5WhWea1LYohmJ97XYQKraibWTwJamwHZUbDmTwiJ5pR9NbLP48Zer4+yTF8Vada+gB0EQU8nNfiYZ8K6GqFBnnM29ht4d8MVPhUpPdQCEx8Gc9zdDJedjhqCsQKLC2afKGUgFhc24DU/AQ8YrPITKhysdF7hztHsXUog6pRmZguuwBPaPPYHaKWIVa06ddOBYmwVFF2J4DuHyi7DgWGLSZFmzvNJOjmTTuVVWZibXLG9gBxJ2B7oCYh0gWmYJJl9ZbeYxJHPs3PA84pYz0lnTk0Xq14rfTwLcflCnWzmKm51I8YJzXwAlvaC2IY3NqWOpIG+tgBv5aRUlTlmXyGyJ/iTCDlX8INu29tlGpiDo/hc2dPWWptIVQ0w2FlHD95ywO/C99oJ9KsTlSE6uWEsgNgTZV7+89+8HjxuW30KyZFHS7FnEKqkz53pzPKi0sTiRLQcAskWBvuWYkm/kFqv6W1NskthTy9skhVkqPNACfWPuKYmJpJI8DzPf3WgCyHa2ndDL+hS/s4qqtnJ6xmc8c7Fj49q+sRBzcAbDkfWJsmmu/AXFo4nSdLX8f/gR1m8fsiaYddQfn5c4sy5diD6fnH2UlgDbS3d845q2Ay7ki9o6/g2kcTHN7baRC2pEcsTe/nHjM4n9eccBG7JZZ1A7wPUgQ34lKzMO4fX+kJlDq8vvmL8xD9kzTG7lH8zwjIiiBpnsvTs1B/Eg+BiPplrXyhyRB6zIs+zEWlTu+YP5RFfpLricsd0gfxxq9iNfuLU1718zunN/DL/pGdYZLFkP4R8ofXe1VUNyeqP/AGy3/KEnDafUdyj5RD5r6/Z6HgLv9FujkguL7XiSurMzFRssV503ICe+Bsmfd2POKPBhxhf2K86dz4/QZFcVUC8WqHGTteFmtrQNO6KtJXdpvSLLIqNBlY8bgDUHSNCwSXKSUrIAMwBNtyeN4xvDm9zxjWujZHVDnA9uwm3x7DBcnbT5x8yn/UY6BgV0gzPLaUjFGcZQy2zLe+ovppvBJWxT0WauoUWzHQa35xn9fiwmFnd7vmsBfsrroLcoKTcNk0tIKdzMmJYqWea3WEWLHKykFNb6LAijwnDlHZp85vf7V5kxf+2Y1jty4xksbZyyJAvGMRSbmloU1OgU3Y25Kt9zwgNWK6IRMkVFlGrCW5/4xpH9vJLAVFCjbshVHLhwiJcezgWI8+d7cTHLBG+zn5DqhH6O9IpjVMmXTyZgpNEZgpN2ZRea8y1i2YjS+gvC/wBJ6rNPmIWUqrEWHMH/AFHU6g68Y0DpN0tlUaHKyzqo6IPuSr2Nyo0G+w3NrmMWeezszOxZmNyxOrE6k+MHJqKoVFcnZNU24aaRVJAGm/fHma/j3a8Y5C3vfw0t5XhI2ke4/WPiSti2/HX0iXqrjWOJ0223r+t45HbPTJgA5CKE2de2gBPjHc5+I1t6d0RICx9Ba3yg0qOPslPQb90RTXLGw2iSZqAq7ne3yj6ZB1VNSAWa3AAXI8AN404u4bTWnSB+IH6w8047bnuX6n6wrYfK/vMnu+ghskDtP5fyiJ5uxsUaT7NQBImE6Xmn+VYr4t2sWl+MgfIxB0QnZaUj/qk/wiI6ebfEkPKZL+Cj8oZXoQLl6mSTj9pWH/8AtP8ADMELdKAD5Q24NJWdUzEbVX/aQeGjOeI7jDGvRenQaSl+Z+MS5/GlmqmWeL5McKdrsxvpDPKlBfc6wOL5TeLXtAmhamYFFghtaKMyZdFPMRTjhwio/RPknzk5fZWrJ+Zie6K9I13A56x6dpePuEp2s3KCBHCh3SNU6JzLqR4RlOGG5EaDguMyqf8AxWC3Gl41bOfTHgCAXSOYQQAcpK3B7x+vjFml6QU7+7NU+cU+kYE1JcyWQ2RjmsRswP1C+sFTQq00ImL43MmEy2GouQSSb3BBvw5QPubZr68PhtBCspCWuOFxfkb2OvK0DzIPLx5aa78Iy38gaOKSdewse7h8eHhHzE6vJLJLW5W89O+PZ7EX56DTS3lpC90jqyfAbRvIygBXOWZiTe+pO9zFB7aW2iaY/GPIPT9bwFjEqI5ZuL/S0SOLb2jpRppraK8yci+82vIanw02jDT7UTdD8P6xWCk7C5/Xx7o+NWr91dbcT9BFdpzNxsOQ0EGk0Y2S5AD2jr3an0jpBfQHIDoeLH8ohRQOX1i1JUDtE6AcvhHMxb2emFZS9ka7XO58+EMPRLDG/s7E6s3sJcunU82mzZef0UL/AN8KE6Zma/CNqn0IkdFpS2s06dLdu8tPBHoqKPKO6Roh4bL/ALyvcG+REMUo6t4/QQGwtftyeSmDKcfExM+x6NT6AYbLeiRmGrPMvrbZyo+UCRQr/axlgdnrF0uf/wBeY6+MG+hlckrD6fMfeaYB4mY5gVh80NjDH/qN8JRH0hzvihWuTJ+hkkftTm2wm2/8wAfCHorCx0Ywx5U52fZlNu675rHvtDOGjUYz85+1ummS62eXRkR2ujEHK4yj3W2J3uL30itSUxMiXccI/ReL0smbJdKlFeVYlg4uLDW/iOcYfXZQbILKPdB3A4X8oOrNTFmdTkRHQMRdTzgxOQQO6uxMZQVjBhA1EOE/oU9dLVlnLKym2qlr89iLQl4CbkRsfQtvsD3MfkIxaOktUK9H7OZ0kdidKY8yGH5xFS9F5tHN/aKmYnVIGYhGbtG1kQ3A0JbbjaNOvGXe0XpaFzooLZDZgBnVgea7Ed50jXJ0BDFFsFyukEmcWsbb3QmxB5966bwIm1zzHyqbWOyn1PfHHQvC5TTptaydiVYJ2iFE1hcgIfeGQ8SMtxvfSr0hk9Wk2pFsyAMlgLKxmIqkfEeBMYk2rsybjy0WjIyC7awGqUE0ka3/AFp4wTnvMm00qewEszgWCDXs3srX5GxIHK0CFl5LtfUa6wpzSdDo4JSVgOoype99OHHzitVVoUaDXhfj3+ERYhibTHJlgKLm1tSe+5gaVvqdTxvvDVH7Es6m1LvuxPwHoIgixLWPolX46QejCuh1ica6jhHmpuWvhH2TKO50HOMtG/J3LQ7aG/OOamf91dAN++PT599Fvb4mIpcu5/Vo4wt4PLBfM3ur2j321A8zaN36e0/VYFQSmN2DUwJ5kS2Y/ERj2F0V8sv70x1S3e9gB5Ap5v3RuvtmpD+xSMtskqchPhYy1t5sIGXRy7MmwkfbN+79YKyuPifmYHYQPtH8F+cEZY0iZjzV+hMsfsUi4vox9WaAODj/AO5TSOEyd5aMB84OdFJmWikfufUxbocOGYzggDdrxsdWJ53MUVaQv5YUlC0SI2sQyjr5RIg3ggRd6fV2WSJYOsw2PgNTGUVs7tWjQPaRKKAT2YZB2QONyd4zEVSuxN9I2wkiSe9hA6ZN1I7oszZlyYHmaA94wIYOjTm+sav0MqiMy8DYxkuAt278I0jo7UAMDAoKrQw9MMYeRJOVCc1lDAMbX02X9axkYwqZNqFlAMHmOFG9xfcm+1hc68o3ZWupHMQmVuAThUieWCSZd5jMG7YC6lF0+9tfkTGfJikuItdOQlHJk0kgWVCxc399zuzG2raAnltwiaV0bWrw9+tdpSMFswUFmy3JCg2Frka90K/Tt3d5a7zGALXvq81iwHd7wGmwh/6TVsyXLRJaJeUqo0sXRRZQD1YbddCBBylSFY4cnYn47UAvlC5ERVSWv4FAVbc9BrCJ0oxH/KXc+93DlGj4tk6ss6tbQ6C5F/3b2tz2jIJpV5rsCbFiVvva+msT44JvkyzLmqHFFQAAxdCLHyqpyRcWitKY7eloou+iQuJKG/6MczksNB4i3ziDrdOHrz+UWJcwkflAu+zigzEHQkecR6mCJQDe58bRB1B/QjVIxoqgRfo5IF3b3V1PeeC+Z+F4+UtOWZVUXJNhz7+7SCYlqZgQaypQLOd8zAXY/ICNs7oO9BaYzMRopbakTFdh+K/Wt5AADyjZPbC/9wA5zpY9Lt/xjNfYjTGbiPWt91Jsw+JAS38fwh99s80inp1H3p9z5S5kDLoyBl+EDVz3j5GL8kaCKWDjSYfxfIRdTQROyhGi4HVItJJMx7IiDNcaA8hzJgDivSZBiMhs1paBhYkKD2WC3uQAMzDcx8o8BnT5aBWUKACASbajfxhUxXo9NnVwpUIMxEZm5EBgWte1zYjSNk20FFK9mr03TOh1P7Qt/dykMrXHAAjX1hWxv2jzJc89QqNJyZlzAnMLZgdDoSCp7tucK1R0HxJVZv2eXMAJuqTAz5SSbqL6nXhr3QCpZugkf5qMUZQCe0Q4y873vpATlkaDjDHY+9N+kaVdBJyn7QNL65be6SGB12IzAi47ozuZIEF5zlqV5gPZd1lAcyjmY5PhZB/ugfLGkPg3KNsVKKT0UDIPAmIpyW1ghaBmIPBgh3Ap1nEaJhtUAFPeIWPZh0UStlvNmOy5GygKbcAbn1i97QaVqCZSrLY9XMY3vvdbH6wvnuhnGlZrdBMuoMUeldVkpnHF7KBzuRf4RUwGrd5YyEbDeKXSuY7dUjECzAm1+NwIbHbJ8mkZ57Q1tUtY2ItYjcEAAEd4+kMWB49Mr5U0TguaUkstbUTL5gzWI7BuBtzMCen0o/tBa2hAPrtaOPZ1UhJlQr7PTOfNWQjTzPoYKaszFJplHpPMaXTzShsbW8L6aesZnKkkC42/W8an0hRGlTMxuuUk+Wo+NozulUga93y3hUHSHZuziXMItvrzjqfKBFx/WOnTltx/XCO5Q05iNFFJgBYX4d0Qo1rEf/EXOr35Hjy5RD1Vhpx5iO5M4+MbgH5bx6XKN/LwN+EdKg/ptBSiplUdY2w90HieEdyOPInUJf8AzX0H4QTqQOBjifK6qRa1mnMfHIpB+ZHpE9HJM6ddthr3d0d4q2eoIHuovVry0305lifQRsQWaj7AKKyVE3wQeZJPyHrBP2yN2aZfxO38JH/KLHsQk5cPdv8AVOf+EKPzgd7Y5n2tKv4Jx9DJH/Ixk2bBCDhfuN+835RamHaKlE4EvXiW+cWJj7QhjzV8BFqeVb/QvyhSk04/tqpfXMkiW668XKhvEWj0eg0czRaJvp8hCvX9BKU1nXjrEaa6zHCPlUuCxLCwzLmub2I7rR6PRk2akAvazJVBToihUUMFUCwGgjPpfux6PQxdAnJGkA8Q3j5Ho0w2r2QUyy6WaVvdnufQCA/twnktRDvdu+/ZH1MfI9E6frKppcf0NPs9nlpa35Rc6UDt371Hwj0eirF7iHP0K3TdAURuOX+kJUi4ZWBIN9CDYjwI1G5HnHo9BvsVEhx0kkZmZu4k29NoFhQd4+x6FzWw4u+yu6DXuiOWu4j0egPg0+uIiKjMsej0aujUT08oEjTc6xNVPc9wNh3Wj0egDkFsLQLKUjdma/8AtFwPCA+Edp7tqTmN/OPR6GoCRvvsb/8Axid82d/OR9IWva4397lDlKNvNlv8hHo9AzDgYviGJTVcqrkAE2H+4w04PUtMlKzbkR8j0DNLiHB7P//Z"/>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7044" name="Picture 4" descr="http://www.mensfitness.com/sites/mensfitness.com/files/imagecache/node_page_image/blog_images/househusbandkids.jpg"/>
          <p:cNvPicPr>
            <a:picLocks noChangeAspect="1" noChangeArrowheads="1"/>
          </p:cNvPicPr>
          <p:nvPr/>
        </p:nvPicPr>
        <p:blipFill>
          <a:blip r:embed="rId2" cstate="print"/>
          <a:srcRect l="8400" r="37601"/>
          <a:stretch>
            <a:fillRect/>
          </a:stretch>
        </p:blipFill>
        <p:spPr bwMode="auto">
          <a:xfrm>
            <a:off x="6228184" y="764704"/>
            <a:ext cx="2566329" cy="3168352"/>
          </a:xfrm>
          <a:prstGeom prst="rect">
            <a:avLst/>
          </a:prstGeom>
          <a:noFill/>
        </p:spPr>
      </p:pic>
      <p:pic>
        <p:nvPicPr>
          <p:cNvPr id="87046" name="Picture 6" descr="http://gbgalsgallery.com/d/120405-5/L_Oreal_FHM-UK__fixed.jpg"/>
          <p:cNvPicPr>
            <a:picLocks noChangeAspect="1" noChangeArrowheads="1"/>
          </p:cNvPicPr>
          <p:nvPr/>
        </p:nvPicPr>
        <p:blipFill>
          <a:blip r:embed="rId3" cstate="print"/>
          <a:srcRect/>
          <a:stretch>
            <a:fillRect/>
          </a:stretch>
        </p:blipFill>
        <p:spPr bwMode="auto">
          <a:xfrm>
            <a:off x="6804040" y="3717032"/>
            <a:ext cx="2155200" cy="2952328"/>
          </a:xfrm>
          <a:prstGeom prst="rect">
            <a:avLst/>
          </a:prstGeom>
          <a:noFill/>
        </p:spPr>
      </p:pic>
      <p:sp>
        <p:nvSpPr>
          <p:cNvPr id="87048" name="AutoShape 8" descr="data:image/jpeg;base64,/9j/4AAQSkZJRgABAQAAAQABAAD/2wCEAAkGBxQTEhUUExQUFhQWFxcXFBgXGBwXGBgXGBQXFxcXFxgYHSggHBolHBcXITEhJSkrLi4uFx8zODMsNygtLisBCgoKDg0OGxAQGywkHyQsLCwsLCwsLCwsLCwsLCwsLCwsLCwsLCwsLCwsLCwsLCwsLCwsLCwsLCwsLCwsLCwsLP/AABEIALEBHAMBIgACEQEDEQH/xAAcAAABBQEBAQAAAAAAAAAAAAAFAAMEBgcCAQj/xABGEAACAQIEAgcDCQUGBQUAAAABAgMAEQQSITEFQQYTIlFhcYEykaEHFCMzQlKxwdFicoKy8DRzorPh8RUkNVN0FkNjksL/xAAaAQADAQEBAQAAAAAAAAAAAAAAAQIDBAUG/8QALREAAgICAgEDAQcFAQAAAAAAAAECESExAxJBBBNRIiMyYXGBobFSkcHR8EL/2gAMAwEAAhEDEQA/ANxoPxHj8cZyi7tzA2HmaHY/i8ruYlXItypN7sf0oe+AtUt/A0El6VHnELeDf6UW4dxiObQXDfdbf076qTYWuVUg3BsRqCKlSfkGi/g17QHh/HgQBLofvDY+fdRA8Vi++PStLETqg43iscWjHXuGp/0qDj+Lki0YI/aO/oKDLhb3J17770mwDkfSOInUOPMfoTRPD4lXF0YMPCqe2D7q6wrvE2ZfUciPGkm/IFyLikHHfQ/C49JBobHmDvUkAVdIVkjNXMkgUXJAHeTaosuLCjTtHuH50Ax+HeQ3Y37hyHkKTGWBeJQk2EiX/eFSw16oUuDIqRw/GvCeybrzU7encant8jout6V6i4PGrKt1PmOY86eqybE4vzI8q7BqPPOqC5P9eFV/iWOlkJVSUXw3PmaTwNFpr2qOMDINQze81NwXEpYzZiXXmDv6GlYFrpUzhsSrrmU3H4eBp29MD2lXhNVvjPSEjsQ+r8v4f1pN0BZaVZ0+NlJuZHv+8akYPjU8Z9ssO59fjuKnuh0X2lQ/hXFUmXTRh7SncfqPGiFWIVcSAnY2ruhvFuLLDZfakawVfPme4UAERSvWd47jE7MfpGAubBeyLX8K5w3HcQh0kLeDdofrU9kOjR6VB+CcbWcW9mQbr3+K94osDVCA0uFHXE+P5CnJcPXuMxaxlmcMPtWAuSFHasBvYC9hrvTGK6RYRFjd5kVJBeNjcK1t9dgfA00vAU9jUuFqK+DorhuIQTAtFNE6i2Yq6kC+17HS9SBDfbXy1ocQsr4wJqRDgbUY6jwr0RUKKFYPGHrpIKIdXXmQDU2A8dBToCH1FNPhb03P0jwiNladL+Bv8RU7CYuKX6t1byP5UYHkGvwy9PwcM7yT5miwjpxUpUhEeHDACupMPUoClRYUCMThKGTYOrO8d6jvhqKTGVgQOputwe8aVJwsmIPtObctv0o4cKDXkGFI0NiBtp+NFCIMeHJ1Nye81ITDDuqcIq6yUwIywVBx2EG+gonisQsaF3NlG9ZvxvpK0jPlNlBsCdgPTnUTkkXCDkF34gsTXVzfY5fzvuKkr0idstiLG/8ARIrOXdW1ZnN/ID41wuPaJFMJzWPaDXIYHTW1Y9mb+2jSpOMGS6uWsN7agjTXvNNiBHF0IPlVRwHGmVgGUrcXFu0LbXBO/iKIpjGQ9YqEnQ3Q9lgTobeWtUpfJD4/gKSYS1MtFR3DMsy5lI2BIJAt53qO8CZgvWxZibBc4uSeQF7k1fS9GV0CVuCCpII2I0NEcPx+caXRgPvDX3g1yogYsBNGWQMzqpzFQvtEga6UDj6T8PLqqYgu7sFVUjY3JNgBpTjCXgJY2WKbjc7aAhf3Rr7zUFEc8/MkXbXx3qVHiIMzi7HI6xbCzSN9lO8jn3WNE1iUcvjR1B4wVqTCa1x80qwMyjZF9daaYSH2VHuo6ILAiwFSGBII1BGlqLYfpQ6izGMkczofhVU4p15m6pmtOAcsTfU4qLmF+7KB3d16pGJ+Tx8Q7SYWVOrJIKTPlkjce1G197aa9xFNRzTdFdG1ayb/AMeQmFyn1iDrI/3k7QHkbFT4MaoUmFhxUXVKbQYwGXDNyhxKjtxHuBPLzrRJWsayDgTBMViuGu2VWlZsMx/9uZTmjI7gy5R6CtEm1a2shCSWHp4f+wfwLCPFhOIq4yuHw8TA8iJWJp3jkrpw3BIjG8k87C18xKnIAtvOrN0gnV8DJKVyzvLFHiV/+WIMCfUAU9w+CNcJgpyueZBKuFi75ZJNHPgoF/Wp937Xs/g6/Za9L0W+z/gZ6NcOxOHtEcQ5xMiZ52Zi0eFi30DG3WHv/Krn0ZxhljLqzmEHJCz6vIFPalYnkTcAdwvzqi8UBaVeGwvmlmcNj5r6n7TIDyCgHTyHM1p2Gw6xoqIMqIoVR3KBYVcrf1S2zik4r6IaX7g7pB0gjwqXY5nPsoNz4nuFZR0h6TzYqTt/VjRVXYX7xzO1edKOKGeWRjrmYgDuAOVR5W19arAOXmdz7653KzVQoLx5c1xvp7tbE+mlFMBjCtrHu5/EHlVa6++o/rvH50QwGKvf7wF/DXl5VLLRo/Dek8ijLo2mmb4ajX8alTdOAMamGEd0coA+oPaGunOxv7qoseJHYI2b1t3+YvR/huHD4jDPuUcb9zAqfiRQpPRUYQV9l4Yyvysu0xhjwokbrGRMrm7WYgEDL4Xq5HpQoLXXsxL/AMw4N1RztEmnbe+lhVA6KcHOFQyhR87xTvHhFP2I8xzS28tb9wHfRrgUaT4xMPEScNge27f97EkkZmPOxuf4a65qLdRWtnKl1j2l50v8mio1wDt4d1e0gK9NYiObeVDOM8TaHIFQMzkhATlDMBfJm5MQDa+htRFzQbpDgRiIHhYkZrFWG6OpDI4PeGANVQJ5K30g6eSxwfOIIAyK2SdXBDwv3OATp40O4N8p8k+HxMhjjDwCNha5VldyhB1vcHWmeE8XaQysyA4qAGPHwWuMRENOtUffH5+NQsP0dTD/ADxojnweIw3XQtvbqpAxjJ7xc+nrV4UWms+DaME5xktWk1/gl9JelUk2GjLDIT7SjQanQ667W99UM40SMQ18gOg5a/nep/FjnZiDdUFjr31YuDdFYTGBIobx5edcTbZ0tRUmkVmMBtFBblp+p3o7wvhsj6ZCo2N+7zq4YDhOHjHYAFE0aMaXFJRDBTJIQhCIpZlsPG50t61KxpOHjLMLsACq6Wtm9m/frv31a0w6XugF9+V6q/TDEjTMOyL3Hh+tHWshhknCLGyi/bjlFrNry1Vqy/pR0ffA4iOaNgcO0ivDIBqpVgSjdzLb1tVtg4yFAVe0FYH8vwNHcYsTRygr1uGYhcbF9qF2FxiI+4WNz7++uj0/K4v8Dn5OJTVefAJwsbDjcoJsJOtA8c8NxQD5PeDMgkxNryZzhsID/wB1tHkA7kHPzqx8ZjEPFcHIDmDJB2+TaGPN6i1E+IYpMIs84sI8Jniw6/exEpzSP6FrehquOTVxXlnT6mPb25v+lP8AtgldH8MjYkxIc0WCQJf7+IkuZXPiACP4jVqMNqqXyQYYjBNI2rSyuxJ3NjlJPfqCfWryVrSSp0eb27fUQVw9TYYAK6RKkKtSAA6XdHlxcBX2ZF7UTjdXGqkGss/9SYW5XiWFdsUhyOyHKHC7MwuO1/pW62qsce6A4PFy9bKjZyADlNr2vqfHWqjKOpIpOS+66YcxS1QOluIw8E6tJg45SwDiQMUkzIQNx3dmxrRJ00qsdIuEQzheuDZUJOZWC5QR2iSfs6DTyrN3WDXgfGpr3FaKT0l6TRYmIokLRs0iySHMGDFUKe+1vdRTgnSTBrFEHMqSxQmJXCBghY3LJv2vEigXSPhEEcMU2HaYrKXA6yw0W3aFgNDei2D6FxkIPnNpDGkhTq7nK9tRrrrpWKcrPbmvS+yk20rf5/D+Q70B6PYaNpMTC80rNdM8oANyQzkWF73tcnuq341WMbhfaKMF87G1NcI4esEKRLsgtfmTuWPiTc1Mrobb2eBLqpPrqz53W7Nl5i4Pnf8A0qPxbD5dbd9F0jV8XiCDaPM8im32S/8Aqa84rxPDsoXtXGxtp43rkbpndGOMlSSexNtCaJwSnR1By7Nblcg+7euf+Dq+qsa5wmNMDEXWx0ObY+dHe9C9utlrwfCmMBYkjKCVtzBH4c6m9BeJF5o42PaDrbyzCpXQviQf6NrEHa3s68rbVFwHDeoxMgDFZCXWO3Ibix93xpKXXI/b7YQV6ST4iKOWZYnOKnzQwBFLdRApIzaDRm39aOfJdwU4bBjOpWSVi7ht1+yqm/7IB8yaqGD4tjZsV1CYiUBnI/dUHU3tyF61yIWrrhO4UkY+s4Jcc12a/QeFe14K9qTmPGFQcVFU+uXW9NMDIOnHC8TFjYsbgo2aS1pAgvcrtmA3DKbH90UfwuGk6iYiJ44MTDK7xOLGCfJ2gP2W39PGjfSTCuYnETsj2OVlNjcageRtb1rJJOL417jrcUQdCLv6g2pcnJhJo7/RemfK3JSS+U/5A+PxGVSAdHRWBHeuji3Ow1tU/EcXxLxIwlKKyhlSJSSV5MTpYka03guHdcjjX6PKwt4sFI9R+FXBMJHCnVujZEuEZRm7FzlBA1BA09K51o39VxOHM0UXD8dxcKl26yQAjsto2psLb63I0qbieKYvE5/o5IOryhlvaQ5hcHW1h76tGEWOaZBHGVijZXkZxluV1RQPPX+EUf6QQjMMREFchMsq3ALRjUEftKb28zTwYqLM64Tg5r74hWvo2dW9bHUipHE5cU+GZ50Z9XRWBClShKFmGXUEqSByvuauGAxiyfVwlT3sQAPPLc+lHDw0HDGHQ9nc82vcn1N/fTE40Y3wXEHrATqLDTx0/wB6vC43DYPF9fI2K6541zRoE6l0K2sb7jT0NEeG9DkjPZF0ygHMLnrANwbbDTWp3G+j0WJyCXOCpsGjAzWOhGoOl7H0qodvBCXGpL3NfgUfpR0hjnaDqImiWEWUEg6ZgwAtsB+dFMZ09aUAHCYcgHMM4L9q2rchemOk3R/DRYbrsO0pyzGF2ksQ1lOq2A0zDerR0e4Vherwr/NAwlRfpdXCyg2IZSdBodaS7dtnp8s/TLhi+re0rLjwmNlhiDgBsi5gAAAxFyAB41LtXtq6AroPnj1RTgFeKK6tUtlCFe0q8pAcsKEcSwiyKyOLqwsw7xRg1GxMd6YJ1kyLpdxR5cPCZFCHrMSmQbII3EYUacgu9Xzg/wBLiRmiFoIIWilB1vLHZoz3iwv61XvlI4ff5vlHtyMn8T2N/eDWg4DCLGtlA1C38cqhR8AKS22dnNP7DjSefq/kfFe16BStVHEZLxHhXVTTRn2bZUPm2YfAiq3iuiDE3tcXvctYW8QBWwdJuDCVesU2dFPK+YAXt4HxrL+KcYdUC3y5jYGuaUerPS45x5I5CnRPgSIjrv8AH3VGxXRmJpNCFbusDe224oXD0iniYJGhZQuh2JPMm9dS8UkljvMRnF8rAgEc9gdahmqrRcuE8KWKx0uPAD8KcQq8pMmn0oEZ5gnKvrc6VX+jXEpJFu+mU2PjTfFi3zvCtZsjOhW2xYTWb12prI4RUpUnWH/BonCZJDI6tZkU3ikW1mUkgxsBsyFSKOLQPozw5oVlzE3knmkt3BpDlA9AD5k0dFdlUeRKXZ2dqa6psV0DUsDqlSpUgI+Lw+YVVuvnXEohcrAmrs1j1jSNkjiXuANvGrjVZ6Z8FMyI8ZIeKWKYW55HBII53XNTRUZUZ/0RiC4jGLpdVdtdvo5TfbwJolxKcZcwIOwuDca8weY51D4NAV4zNFsHM4P7siFgR7xRzpdwj5uY3QDqSqxuvIFQFHvAHurBr6T1PU8n2yfyk/2KjiZMO6i0lmB3Ukm/janOFpECGeRnI0ByNYCibwXH0CgeVhUnheHnv27ep/KoVCuNEbBYgGa6Bgp3upUHxFxvVpjxN109KD8SdQpBOopvo+xeQKPZBF/TlQnmjKerDnRpMQTMZgFjDssPeyhj2z+FEJItaKpHZQPCmZIq6lGlRwSk27ZRelUf0E2FCZYo8Ok0XO7LPaT1sy++pXyf52gwuQkLG86SjkQe2twfEjWrNisCsispHtIyejDUfAe4UG+THCtHhpFYWYTyA+gVfyo/9WdPuJ+mcXvsn/dFvrpRXlq7Aps5DoV7Xgr2pGeGkKRpCgDw14y3pNXoNMARxrg4xCKpNmSRJENr2KNe3qLj1ouor0CvaGFnlq5NdGvDSA5asf6Q8PWGdoZQMobNGTsVJNreV7GtfNUr5UeHiWCNh7aucp81Jt5aCp5I2jXhk1KjOcXgI4i30dwTzubacr8qJ8JwEbWkaMDLqtxoum+oqBL0heNbSIQwFr8j43rhOkskidXGlyfdbxNYHoe4qoJS4wC6xC5OgHnoKt0fCc/zFTr1bs7HvAW5/wAeSqlwLAMHzubt4bC/dWiYfEmKNXK3i2cj2k7m8U7+6q4qujm5JSjlByMU+KZjYEAjUHUHwp0Guo4T2vL17StSAQauw1NEUr0UFj9eEU0Gr29Kh2U+fhpTi8Mv2Widb2+0o0v/AAn/AA1bcRCsisjAFWBBB8a9ZRvzrsUUXKbk1fhUYfxDES4aRlBNgSPcahN0pkOi3J91XjpZw8de5tub+8X/AFqtQcPQHQC965JRpnbGVoh4ZppW10GmvM1oHRjBiNRYUEwWHA5AVZOHNchRuTYU4qhTZaoxcA1y606LKvgBQzE46xAF83MX0t5V1JnC15JqR0sNhVTNlFszFm/eIAP4VEXiB0soNzrrl07wTofKpkeKU38N6bEPAV0K8Br0VIz2lSpUAKlSpUANsaSmuSaQNVQrHa9rkGvb1Iz2vKjYrHxp7TDyGpoFj+kLHSMZR3nU/oKpRbAP4iVVF2IA8fwHjVK6UyP2et9pyWVRtGi2AX945iSfDwrvg4afE3YlhH2jc31Gg+P4UE6bY9zjGUIxSNEGYC4zG7EelxSlG/pNON07APEMKGvTHD8JblUuecWGYgE7cifIGm8JICd65JQknR2qSasOcOsNTV36K4lZY5BoQGtbwKjes3lDnQaeFXL5NIiqTg79Yp96D9K6I8TirZzc008Ik/8AEThnaIC6K1lHcD2gB5XtRfB8WjfnY+P61WukwtiHPgp/wioEeOUaXrpUU0YNGhg11VKw3HMu16O4HjatualwZNBmuCKUcgYXBvXVQI5r2vDXEswUXJ/U+QpgOGmnxQBCjVjy/Xuqv4jjzSMFjFhqD33HnRCcdRA7n28pNz3n2R7yKmTopLJUsbjuveR+XWOo8kOXTwuDQ1rBtqK8C4SUgRHN2sc3mSSaY4nw1h7JrnaZ2xaOYXqydFILs0hGi9lfM7/C3voJwqDLYsCSfXWrnw1MkQvpuxvy56+lNIz5JYoa41xIRi1wOZv8BVf4pMDE9iboRmBzKCLi5Vri4A3oFJx8SzCVJIjG7sLM9s2lsq6WuOzqKj47iDKtjEyLZkB+sYhjr9Ib2BPh610JM58aJw41ldh1ro5ZLiQdag0JsgXUDle3Kii8fcZiY+sXOAnVMGNjuzqbBarPDJRIysAFzB1AJ1zrsCwF7EKdtaJY3IseiBDdGQqCje1lIJY5idz5CnfyHX4LXw/j6SswRgcpyNyysOXj6UWw+NDWtqCLg8vK9ZaMQXa0sbNGjlkZWswI1BJBu21u+jeC4k7KVkVC13tlJytHY2JPI3FtabSJ80aEj3rqq7wHHl0Vw11ItzOw1uTz5a1YQahoZ7SpV5SAaryvL0r1ZJ2GsNaqXE+kDOSqaL8SPOp3TPH9VhjY2LkJ6bn4D41nn/ELqbHtD8quEfJaWAxPOxvrUJsaRvTRkZgp2YgaCnmiVBmbVu78q1GXDoPF9C0h3dzy5D/UmqBx7izvJIcPqXdiXN8qi9hbkWtatKd/m+AJ0zLET/Gw2/8As1Z4sQCqO4Vhx5k2C0ViHhNmzuWkc7sxub8vIVM4vw0OQAXy2BsxFwwGpGX/AHou8IPvHwN6elS9bUhgjh3FDFZMRcrssu9u7rOf8Xv760foA2s9gch6sq1iFbR75Sd+XvqlRYQO6KRcNIgI8C4BrUII2jDiFUJzXszFRa1tLA2tburHllWBNFT6YSn52yd6Jb41XJpsrarr3CjXTbByGZZGsrMg0BJAKkgi5AvyO3OgXXdYtjpIu/iO8VpD7oyXFiVPn8BUmOWq+cQAp+9Y/Coo4kyrcnVtvAW10qhUaHwXi1nGpsNPPvq6owIBGx1rEsJxSxAvtYVqHRTiXWRWvqv4VnNeSWqCHGOICGPNuToo7z+lVR+JsQWZszCxZRcMN7AH2bba3tXXTiYPMkWjBVBdb27LMRmJ7hl23NqDR4P2DI2bIXIK9iI5hY5lvqAOZqKHrQT6KxfOMSXZgQihmC6qSdEu2xN1J9KPdLZ+wqEgZmvr4baedvdXnRaNI8OCuUKx7OXRcq6C3hv76DcSn66VpF1VSIwTdgLHQ2G2p37qzbTkNXVhHg8SyKVvZ1+I77cqlScNkvbKLd99KrYmKtmRsuU6Ecybb+HhRWbpK2QgKA40LHa3h41TimCnJYJONkSCyr2pWsL8kuQL110w4kIcOEzDPMREgJtfS72/hB99V7AvndSu3WIWzE3btC5XmRfSoXSniCzcQWLsnq1KxLzzEEu4Pjqvf2KmW6DLdjeDwC9kiNGKXMTaADS+lud65w3CVSwikkhUv1jE65yd0Of8qbg4NGnV2R0ETM6hHOXfUsOZ2uDtTkXWqVUYgmzl361bkpe2VCNra+NaIhkfFLMtpDGkrGUhGhHVsia2Zjztcjao/XGUAJOTK+cqJBZ2ykjQ29m/hRh5XMbNLGVu4yGNmkBF7qzKuw2vvvUJnDSMuVHdQVYg2KZt0FtR76YfkC58WUz3RMwysVdQ11C/SZRfyNwdaM8LxaRwxvCsoVlLZezY5m5jvCiw86A4SJYnyRsD2igV+24U2LLc6LY9/KnsZxFJezh8ojPWRySAdoEWsEtqdTy7qSKb+S2YPiEUWhkCELnMYF8qk30AHsgnarrwriCOLBrkaHkbi19/Os14Vh0RVypnyJ1fWNq9r3sQeWutXLhb37rja1gdvaH4W8KbpkZLVUH5zcm2166mxFoyee3rQfD4kWN770QjYSYZY0ga4Y14DQBSPlUxVlgXxZj5aD9az3D4kglQddR71Nv5fjVs+VSb/mI17oh8Wb9KoUkliD3W+B/r31cdGq0WiHiqlskF2fYtayxqBbfvtVi6N4DrJ48ynKDcL+yut28Sfxqs8FUxxqq5AWAZiwJvfXQC1/fWh9CMO1nle2tkSwI8WO58B6U5uok2Wd2BB094qNPh0IByr5WFS81R1IuVO26/nXJQWD/mcVyOrS/Lsj9Klpw2A7xRn+EfpSxWH5gm/wDWte4Sa9SrHZ4nAsOGDCJQwIYEXFiDcH31OfLz/SuVGteO19DTYFY6cJ9Sw1HbHvyn8qpmNweazKbMux/Xwq/9KcKXw9kBLK6kWF/A6XHfWcYmV9VzgA/sG4/xGurhf0jBWKSzhrEEtldfulhoR4E7edCXm1UHYD4Ak/8A5FEOLSOFDliQpAI1AK3FzrrvVeE+Yk+h99/xqpYAnxTGr10I4yVcC9Z0z1N4LjykgN6SZMlg0bpdxxExNgQZGICLrayqpJY8rXNRMFEspQ3MjqGJeTUlGJDFVGneLctKG9JuJBQHs3aNrixGoHtEjsjTlfejPQOZOuiRbu4Rg7gAqijVQWI3s4sPGsm6Botc+IMOGQkqkarYs5C8zsG76j8NSCWLPGImQ3Yslhc8zdN/Wu+M9GosQQcQ8kgU3Clsq87XCgX350/geDYeI2SNV5aX/OuWSXa0aJ4oo+FWR1AlbqwHzL1Wpy/ZD35E1PxODxDIfm8WZ8wK51IUjvNXZERPZVR5AD8KeTE2rT3CGin8L4XihiQ00GRFUssgkuGky2AyXuNTv+zVXweLjDC7skhjMjMwOiXJfUaA31/3rZDLcWtf3frWWYjHRCWeMSoFjcq+cai7aA5tAL1SdsKwSGKTRgCRGVz1iKhyFxckkCw1PPfWpbvm1ZNSNBbci+Vjl1zbXBO1CTFGXR2jQtGvZyWLAEEZha3ZNzp40IxEBjVUjkmjCyZxZsxe9uye/bblWmCcheDH9VEvXMRKD2rWCjtb9r7vMC2hqPiDh8VnVmAkBVmeI5dQDlVnsL8yL99C8bjpm64sYnQg9UGXI2a47BbTlVfwuKbDy5GhzCZVDa3DE/ZLbXB52outDw9hfG4UjFKVLKCiynvfKLHMNrnQU7HjFGIUJExysAyLsl9S7Aad537qiYnHojRtI0juwYKTe98ytY6DQEWrmGErh+vLqxlLGZF7LE+Z9oAEXHKnfyJ5eAhJi5JHCPJmbrXyxw80YZFVztfnzqyYCAQKqtFIFRSFPWZiVZgxN/Bh36VUOh2jZg+UXUI5Fx7WqnxI0B8atmJmWKPKxykXIjJDWu51uNbtfbXampB1stGAxhMVruQLe3YnbvG/fr317HNa/nQnhGLzRAg3G/Lnc3Pjy9KmxknbWtYmTLUXvqCCORFINWDcH6S4jC36pzl+6e0p/hO3par9wvpDxXKHk4c0kZ5xsI5LWvfI51+FZIsr/wAqc98ZYfZjQeup/OqTiibXHP8AoijXTTj8eLxJkjDoVVUkSRcrpItwVYeG3pQMtpWi0aWHuC44Sqpv7IC2vzA51rvRNbYWLxu3vYkV8/cJmMeIFvZcEN5gXDf1319CcDFoIh3Rp/KKjleESGA1NYoaAjcUgaSNcEHesBnaNcVEtlen4tNK5xKHekwJgNMTNzryB7ivJKl7GD+kbk4aYoxDBCwsSCCuulvKsfxE2mpsD9q/snx8K2TEx5lZbHtKy6eIIrCcW2uviCPgR5g1vxPZXgjcV4iVUqwvofUDe3pQnBPfXlcmu8XArKVGbNy8D51GwDaVbAnk/Gm0ksa6JqNIaBFrn4rIIxbKyErnDAnKpWxKldQd6vHyXxExvKqhI8zIuXXOAbg+gsPS1Zrh5gsQdnCqNLEHXYbjlrzraejWEjwuEhhS1lQE+LP22N/M1lyMgMkXvcn+vKvAnOm2xA3G1RpeIdwrFtFZCLJflanY1Ci+5obBjnOgFSi/Lu3ppoCVC9UPp/woLIZAsZWa3WI6ixK7nvJA1t51dUaonSfh5nwzqukijNGeeYA6A8ri49apMFvJj7zjrc3UAuU6sFGZRkK2uBtXsQcxBYXxA6tyWdlWYEHZL31tbltUUs/slCE9lcp7Sjv0J58qMw5HUq90sEylkfqrI32UFsr99aWxNIBzY/6SS8kIBUgB0ZHU2Ht3G16CYyQ3jImiD3IcqxaxN8tiw1Gu3KrBxnDh3LfSFQWsxTtMLiy2y+zrcc6ELgBY3VttQF5nUMpt7QvsaKCvxGcTiS8ihm1Kqkj88ouXMeulwDRbi8zTkQwESXa6lV0SMBezc95sTfS9VyOSSEuFGcBgSZAScpA1AP2rC1HExqQjLCXaSVc7sRlDA7ITyA2AFL8w0ES5hzRJBGVVbIztfO/ZGovoL+HKmlWaQtkGGDKVAulxlt2idNTfb1pnh+AlJXrDCE160Zj2S3s5fhRaHESqsQMUJcSWNm0WOwObfe9/dVq2S6LRwEPaQsUylgUyLlstiLN3mikankedBOjmMaRpC0aIGOZGU3zLewJHlrVhg2rVGTM8+T3ALNxCFWAKrmkIOo7AuP8AEVrd3rG/kcscbIfuwMB6yJf8K2RdayNFtmXfKx0SDIcZCoEqD6YD7cfMnvZd/K9ZRFPcV9QYqMMCDqDoR+VfM/SvhJweLlg+yDmj8UbVfdt6VqngpHHB4g84Q6Zlax7m0I/D419E4aPKF8AB7gKwDoTB1mMj8GUe9h+QNfQRrPl8B5JCV5OCDcUo2p1xcViMYViac662hpkaU4GvSA9V65lBNclqcjN6QEZVe+2lY50iw0ceKmjaQC0hYKQdA3aGu2xrZsTIT2Qbd9Zp8p/BM0scwsFZckh8V9kk/uk+6r43UiloomLZL5Yzcndu4c7ePjQcjLIwG17j11ox1ai4T2RqzfeI2A8KF44Wk81B+JreQDgampa6DaVy4qRlh4NhnbCs6rmCyKG2sofS5vpbStH4FxTrsOjbNbK47ivZ/IH1oD0ExaQ8PxGePP1jiLKdLkIxNz4b030bkyYhUBASRLBefWLck38rj/aseZWsERL5G3ZHjXsVcSm1gKk4OMbnYVhWSiWCI1vzO1R0c0iDI1+XKn1wpqtiPElohh5KhjDV2lxVIRnfTHowkeLEypYNdgQToTfOoUaHU3/i8KrjcCKqVDYhQxVgc5LDw7xf8q1/jfD1xUJX7anPGb27YBtr3G9vWsll4Yyo0efFLmbMTn7S5bgqCeWl7VpFjYyeHSdYpzTZ1XKEzHKbAjMW2vr76hnhbWALYghXLXJ1J0sD3i4PhrRMAmUPmxBBjKgKwy+wQXA57b99cSYRQsZzTMyBmF5L51J1L6a2OlX+pP6Fcnw/zeS4V7yXG9yLkXte1rDlUnA4IyM2W5Zbdtr5V11Jvy7rGofFMH2o1jaRXVjlZzmtmF2uDvtpRNVMZbq3lzshXS2XN98gaX8OVSMsTqutgPZuFuVIbtCxPNDawAvTXD+HrkUzAFx7YBOi32HMEXAN9LXqpSY7Fqyp1g62xtnsWYDXlsPWlDxCQj6WVmlbeJCAAOWcjUnwvVKhWaNw7ExoyxhlZmZspAsQu6gi+mn9Cj8TH41ROEQFAGaFUWJgXdrrJfL7mudLcqvGHYEf13VpBkSRU/kW/tsv/jt/mR1tYpUqzY0cNWH/AC7/ANqw/wDdN/PSpVUCkBvks/tifvJ+DVv/ACpUqOXwJbY4tdjalSrEZwa4ipUqljPG3pyPalSoWwGZN6pnyqf2I/3ifg1KlQtlR2ZWv1fuoXxT60fuj8TSpV1PQxk10/tD0pUqkGXrhn9hb/zF/wAlqb4f/wBTwn7x/kalSrPkM1900yb2qnp9V6mlSrmWy2SMJ7IqaNqVKtYks9pqalSoloEeYbeqBxvfifmP5BSpU4lR2BOB/wDTU/vF/wA2meK/9VP/AI9KlTWh/wDfuUjpN9n+7g/E0RH1Mnp+JpUqaJlsrvE94v7ofzGjHRX6mT1/lpUqtESL3x76mL0/yzVj4f8AVr5D8BSpVpAUvB//2Q=="/>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7050" name="Picture 10" descr="http://kittyburnetts.files.wordpress.com/2012/10/tumblr_m9kw0jkllx1rf99w1o1_500.jpeg"/>
          <p:cNvPicPr>
            <a:picLocks noChangeAspect="1" noChangeArrowheads="1"/>
          </p:cNvPicPr>
          <p:nvPr/>
        </p:nvPicPr>
        <p:blipFill>
          <a:blip r:embed="rId4" cstate="print"/>
          <a:srcRect/>
          <a:stretch>
            <a:fillRect/>
          </a:stretch>
        </p:blipFill>
        <p:spPr bwMode="auto">
          <a:xfrm>
            <a:off x="2627784" y="4005064"/>
            <a:ext cx="4154306" cy="2592288"/>
          </a:xfrm>
          <a:prstGeom prst="rect">
            <a:avLst/>
          </a:prstGeom>
          <a:noFill/>
        </p:spPr>
      </p:pic>
      <p:sp>
        <p:nvSpPr>
          <p:cNvPr id="15" name="TextBox 14"/>
          <p:cNvSpPr txBox="1"/>
          <p:nvPr/>
        </p:nvSpPr>
        <p:spPr>
          <a:xfrm>
            <a:off x="179512" y="4077072"/>
            <a:ext cx="2376264" cy="2677656"/>
          </a:xfrm>
          <a:prstGeom prst="rect">
            <a:avLst/>
          </a:prstGeom>
          <a:noFill/>
        </p:spPr>
        <p:txBody>
          <a:bodyPr wrap="square" rtlCol="0">
            <a:spAutoFit/>
          </a:bodyPr>
          <a:lstStyle/>
          <a:p>
            <a:r>
              <a:rPr lang="en-GB" dirty="0" smtClean="0"/>
              <a:t>These are more traditionally ‘female’ roles, leading some to talk of </a:t>
            </a:r>
            <a:r>
              <a:rPr lang="en-GB" b="1" dirty="0" smtClean="0"/>
              <a:t>‘a crisis of masculinity’.</a:t>
            </a:r>
            <a:endParaRPr lang="en-GB" b="1" dirty="0"/>
          </a:p>
        </p:txBody>
      </p:sp>
    </p:spTree>
    <p:extLst>
      <p:ext uri="{BB962C8B-B14F-4D97-AF65-F5344CB8AC3E}">
        <p14:creationId xmlns:p14="http://schemas.microsoft.com/office/powerpoint/2010/main" val="611359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836712"/>
            <a:ext cx="8712968" cy="461665"/>
          </a:xfrm>
          <a:prstGeom prst="rect">
            <a:avLst/>
          </a:prstGeom>
          <a:noFill/>
          <a:ln>
            <a:solidFill>
              <a:schemeClr val="tx2"/>
            </a:solidFill>
          </a:ln>
        </p:spPr>
        <p:txBody>
          <a:bodyPr wrap="square" rtlCol="0">
            <a:spAutoFit/>
          </a:bodyPr>
          <a:lstStyle/>
          <a:p>
            <a:r>
              <a:rPr lang="en-GB" b="1" dirty="0" smtClean="0"/>
              <a:t>Some see two responses in modern masculine identity: </a:t>
            </a:r>
            <a:endParaRPr lang="en-GB" b="1" dirty="0"/>
          </a:p>
        </p:txBody>
      </p:sp>
      <p:sp>
        <p:nvSpPr>
          <p:cNvPr id="84996" name="AutoShape 4"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4998" name="AutoShape 6"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2" name="AutoShape 2" descr="data:image/jpeg;base64,/9j/4AAQSkZJRgABAQAAAQABAAD/2wCEAAkGBxQTEhQUEhQWFRUXGBkYGBgYFxgYFxgcHBoYGhcYGBcaHCggGB0lHRcXITEhJSkrLi4uGB8zODMsNygtLisBCgoKDg0OGxAQGiwkICQvLCwsLCwsLCwsLCwsLCwsLCwsLCwsLCwsLCwsLCwsLCwsLCwsLCwsLCwsLCwsLCwsLP/AABEIAOQA3QMBIgACEQEDEQH/xAAcAAACAwEBAQEAAAAAAAAAAAAFBgMEBwIAAQj/xABIEAACAAQEAgcFBQUHAgUFAAABAgADBBEFEiExQVEGEyJhcYGRBzKhscEjQmLR8BRyorLhFSQzQ1KCwmOSc5Oj0vEWJTVTdP/EABkBAAMBAQEAAAAAAAAAAAAAAAIDBAEABf/EACkRAAICAgIBBAICAgMAAAAAAAABAhEDIRIxBCIyQVETgRRhQvAjcaH/2gAMAwEAAhEDEQA/ABF4s1M606QNLkD5GK9otzMPLVCuToiA29P/AHREOy/BaxOZaS1+IA9ST9IZsfRTTsrglbSwfATP6QuV9GZsvKv4PnDjUzVFywupKj1zGDfsYqa5NoV8NEk36oEgacbXiVAVbKZdgx3gji85JEoiSoHHaKmCYuk8C5AYaWO9xyiHjZDx4uj1bQrMUhDY2iLBMLEpSGcm3MwWWaASoGvziniBcAgDeBqjZRcQfVVGYhVbcxaq1SWgu1zA5KAlO0bMOMeFIbEe8eZg6FWQVeKggBb3uNt4lrM7gS1G41PKJ8Gw0G7suu2vdFioxCUhy2ynnBJAy2J2J4XlNgtzxMCmzKcik2v4Q14vWAi6EHzvCjXYiFe5FhDFsOFh/o9iZkv1ZIIbifzhjs7HU6QvdEcHWoLTXba2X8/WHI04Udo7DaBktjNAzFae1Ozo4BA1+sAujGMJTMxa5L78oYsPwVJpZiT36/SKM/AFUns+Bjo6NbQVpOkS5rsQQ3u+kG5YLSs+YBYR6fAWeYElC7na97DmSbaDvhxlJLopYE1lnPazZ27I5hZdrAd51go4nLrQ2EHPZ9Wmmufs1utvfa4W3PNaxjo4HNCi8yUbbLna2+mtrQMxLpDVz5f93yqn3WDywpA4WJ105QoUlRUl75ySDwYW9SbQ3+PD52URx0tj1W18ymJEyWbaa201/FtEFf0nV5RQIdRobjTyihKx6bLzS6lCyPoQy3B4aAXB4aeMcVOBr1ZmyWIAFzLe2Zf3WB7Q7t+8wDwUtMTkhJbRN0Fll66SCfdzMeeim3xIjYLxkHs3Fq9STqZcwDx0PyBjXjFOD2mYfacTToYzPpEM85u5m+JP5RpMw7xn6Susmze63xZ/yhkhyEHhDXNkL1bEe8FHpoPyhUWGWeLZjwKAW81/KI2My9osYMl82uwT6wUrEJl6bZpd/DIb/EwMwfTN/tHwMX8TcCWAeLAeiQb9khOX/IhrSjLlAvzgdTYYiHrE3HCO3a4yqbGKkummgm76RCR9E9e85WzsBbhEEjGUtedfxsSB6RaaWZ1g5Nhxj5iEoBQiqCNoIByfQK/a/wBqcGSSslTqf9XhyEE5005gEW6jcjjHNPIOVpaAKAN9vhFSlpgt8k678ibj0grBsircZfNlW6KNzxgIQ1VNsblRuRF3ElmjMCBfmIsdCpUxQ2Zbgk20gkzYqy9QdFkRxu6ngTeB2P8AQ9Jk/tAqpGlo0ajypLJYC+/CA9ViQdtrkbR24u2xvGloU8Pwg0ZskwleCk7eBg6OsmEWtbjHS06tOVpm3LaLNY6ZysrsjjwjWk/UzlFg+gcpNI4d3EwaqqkN2DYcuF/WIcBkXdswueBizX4cftJpNiiMRbcHKQpHeCYFR32HGLfpooUry1luBqVGaZMfsyxqcinUMwUKzHUXFucL1VV5rzGnOwILKnuJl362Yi2slrELxuLxHWVEsF5cy7glSy30IVcxW/3jZVF/xmFXGMUbK+ur2LHnftelzp4DnFUdKj0FFRVIK1mM5kYuScxAsW+6LkLYCwBNiQOAtsYGVnSIkKyPlO1wAL2G2nlCpU1rG99gAOPmfjFBpxsByufX9CHKLAbod6bpTOBs0xl5X1Q+PD1hmwvFnc5mBVl1LIQFPflNxxtaMiQna5/Xdxg7hlay2Oa+UeGnEGMlCujlL7Ns6A0aNXCYhDKJMxh+FsyqRbhYE+RjTzGJ+yLGf76qE3WbLcDtG+YWbKVvY6K2u+gjbDBQVIW4qL0QTzoYTujUrPNqO4S/iZkNtc1kY90LXQQdqoPfLHoGP1gmcjLUG3iIeqnDS1OjgixGp/0nk3Mab8IR5I1HiIYsJxuZInldTKJJKHY6akcjEsWrpjsrqiella6ixB2/2wQxaUHl/wC8kf8AaIu0ctamX1qSmXI2oBu4uASRrZha3Y9OUVMWlkBLEWux+QEdlXHGxGRNxYtUNC4Ni2vC8Wa2RNVLNMBJ5flF2XJGYGYdIp4iFz5gc0QkXwRmeyy1Rd+MX+s6tFZlvAirqTlzBdV+7FTEsanGTYyjra1tfXlBrYDQwVFZLIIBAZhCmcGl9YDKchgbkg/rWKSYJMmHMzlDwg5guHZFYTGFt78T4mN66BZGZUwPdmDja0N2GzlVR2bQh4tVy5JvJe5vqLk+dos9HcWeZNGY6chGpfIcUx7k1oa4sTrxgNiaOr3tYcLRNMrFzEDQxQqcSck8bRzdlCqv7OasNbPue694lwmWpN2uL8TH2RU7Zx5QQzXIKrpy5x1roF/9E0qsMq+QX745k46CShvZ7hjyvsY+CS73UWH0irUYN1cpiCS52MdbDgnHYlV8vJPdd2Es3I2LkbDkMoUXhbraRpllAJYC7BQTa3+q2wBNo06r6OpOp5bB8s8Iqu/AlSQMw71trCgZEyTOmgkBuzny+63VkNbXYMANPCHxnR6kIc6fwxBmnsHN72u++tuHDaKTrbzhx6c0oadmQX0Oo4gHsN3koVvChM3irHJNWIzYnjlTOpTaDTUfKLtE5ysdtDf0ED11gjQsGAXbMSp87QcxSHv2ZU+aupLb9bmA42CsWI8t+4x+jmjBPYy98RlgrtKmkfhayqP4S8b20DHo6QOxt7SZh/Cf5TCn0SqQizieM23oifnDJ0pe1NMPcfyhDoJ1pN77zZnwEsRzdM5CtI95fEQRlEM0xhqVa3hA6VuIF4RjT/tLSbDK7uSeOgJ+kSVYzKraH3CKpkyhGPbA7NzY7WNhx0teJscrlIlCY3aYOe82YannvAjCXJrEH3VkSjbkS77+gil02LdZTKguwlsbeMwj/jB5VeNoTm9rPuMVP2fvHutvHXRbFJcw5GBzDmDAipopi/aMdLarHsGxIufs0tzMRJaI2M1QAJhY7DhEi1vWDKqiA9ZTTZgYy76ekUcGxOZTsetUn9cI6rBcW0XukQUe81iBe2147opeaSGDX02i/pVqc0u3jFegwrqLgnThHWDSohpqAWzOguI6o6YAmdIF7Ahh+uMSVpIViG3HpALA+kKyFcOTv36xsbasbi+ST/6jTMc2jXOh0+ET0larXIOpgNMlyaqsDJbLbXcDTuMOWH4ZLlS5jKBYA/K8MdUG1TIhm7JNiLcIO4LVF5bDL7p3jNqbpGSbgEL38u6HeixZWljqj724EZx47Da+wtQq/W9mwQjtHv7oNYjMugCgEjeFfBc7TCuY/hUakncw5UNHll/b2vvkU7DvI3PhHKEp6DhFvoVqec4aeCOyUJ7gcya+IGaFqolL1ztMFw4Kv4HTy0MN/SrEElLmky1JsQQSbEEWII8DGbYljgf8LHdeXgeIguDiqPS8aPGNMixlA098i/ZIMinSxA0BHIWAhLxiksSQDDes/MpihUUgYHmY6E+Lsqyw5qhMKkb73i5h8vVWIOjqfGxv9IYv7JDbi3CJ5GBKD2SV+I0il+QmiP8AitPQ1exZia8NbcTB4dlQPl8Y3loyn2N4esubOJ94rYeF1uR8PQxqzQyDtWS5YuMqYu9NT/dm8R/MsIAJ/Z5Xe80/xAfSHjp89qfxI/mWEdP8GT4OfV2/KOk9mR6AkgdoQKoacftIa23WH+FoK047Q84G4Pcu3cHHrp9YnQWX3Ia8NT++Mf8Aoy/h1hgV07xdZM2QP8zqb+RmTPygxhg/vUw8paD1EyEv2lSC9dLHKnkj1MxvrDGk47FZVcQbI6RPmYuSwPA7DwifCekvVM2gymAlZTdWcsDjMAvCvxpk6in8Gt4VjfZzj3TFeorP2psgULbUQi4X0lKSxLy+caP0Wpwyia4tYeEInBxMlFR2VZSVMhTZc3K0S0+JTJyEFCltDmFvnBGs6ToCFA0BirW44k5SEAFoWwEt3QOmyplsrG4PGA9bh9jYWMXP2lzz02jmgS7EvfzjVKhnTBeH4Gxm5kzLzO0UelM6bKBRZjgHQgE2PjDHW9IOruqjuuIVK3NNN77mH45Nu2bvtgQSJxXc2jqlrZ0vSWzA9xMNLoioMxtpEnRfB/thOexQbDnDvyKraO/I32O/s5WbT0MyqmlmnzmyqGPuIvyJOY+AEcYh0lnkXBtcnTl3QSx/FlNNTpL0uCxA/eIHygE2Fu/u5VA95mOVRfa54nuELeT6PVwY/StA2ZjLzAc5JN4DYrSZ17OjbgwWegKtuCBxB0PeDxiUSLDWA5Mp4KxSwisa7I/vCC+aKtVhDvMaZJUnqpZmTAB9xSoJ8s14+Sp17Rs97QeN9phFDeJZZ5RUlNFuXCWMscOgdf1VShJsD2T4Np87eka+5jAsPYqwIvGxdHMZWfLVSftFUFu8agH4H0i3x5WqPO8uG+QI9o060lf3h9fyhPH+HK/c+bMfrDL7TZlpcsd9/g0KubsSxylp8r/WDmTx6BcnfyMVsKH2jW4qfmInlnfwPyip0cclmHID4sIQdk9yGrDF+3mnmEHop/8AdADp5MyzgwA0SWPRYPYZM+1nW4WH/pSz9YUemdQXrZ0vgolj1lo3/KGS9orKrX7FqvbrLsIXnbUi0MTI57CjxMUmowD3xkJJAR0gZJnZGBte0aBgfSYdUTMYLwCiECtlMDqNI5p20PdBzgpKzVBT7HRqwTpwC7Qw9dJkL211PGM6oZ5Oq6ERaxKpdlGYkxPLFuhzwpr+hyl41LI7C31itXYiGFrWPdCrh1QVWDlEgcZjtC5QUQJYow2cHVbcTHVNRAHUxBKnqWNuEFZEm4zW3jm6JpNgqqoWm+9sI6w2oEpgGY5BwvpBKtxJJYChSxOmm9+6CvRDoM9TVKayRPSQRmBR0XVTft65sp2vL1BO4h2NOSpmQi5BnBcOapXrUlsVUFLZWuCGbhbeOsTU5DKuZb5ie0pB91RmsbE2sRpteNVmLcdlsp77k+fOKc+laYermNKmpxV5ROnjmt8IN+Mqqz1sXkuFa6MilyuwgYWIAuBwPEesQYgbKdPzjQMT6F0/WMJExpIABK5Q8lbmwAuQQTf3QbQvdKOhVXJkmZLK1AAF1RWWZrYdlCWzet9djaA/BJFK8nG/kH+zfEkkrUzpqM3W5ZEqWq5ps4kM7S5a87MtydBpeM9KGVMeWdMjshBIJXKxFrje1reUan7PKA0ZZqzLJqXsJUt2ZnSXvMNlBCFyBfjZRflFKi9lE2bMmzZ9TLQM7upS75ixLZrHLkW52uT4Q6UOUUkIjlUJuT+RHlvpeL9PMB4j1EPlNRYfSCyoJ01SVLzgHe40NltlTyHmYr49VAocylENrOstZstfFVawHiImeNXVlKm2rX/oCw+oQak3ty/ODHR7GWWpRrWUEZgo1I1tcnc6nTbXvhdWTm1V1FrEFLMjDW2hG3C2hi0jleIuOI058OEX4scYrR5ObLOTqQ1e1KrBeWAbjLmHmP6wDV7qn7q/yiBfSPFetSUWOqhlP8GXTwvFyla6L4QvKqZ2N2iuuzfumB/RoEM9zvl+d4JSpOZZgG4lsfhFDoxIZUbNxK28gYQh0otysaMHXtzzza//AKcpR/LADphgE16mbNloSDk245ZaL/xhiwpe1PPMj+VB9Imq8bZJs6VlFlmMgJ/CSL/COyOoomzNpKhEkUploxmCx4QMpcLLHMQbDnDXiSZjnZgRygROxXXqwLA7GEKT+BUZN/ALrqdGBBHCFqXKFmtDNidYU7JW9+ML0pXmTAktGZmNgqglmPIARTitobjtPojoGIJtBirlXQd8NWDexrEJi53MmRfULMYl/MICB6xN0i6B1VJKzTQrIv35ZJHmCARBZE+ynHJdCVTplUgwRpp5CEC9jFehUOwvteD5mpfLlFoRJ/YryJJOgVR0YU5id+EFMVq8ssAGw7t4rzUsbgXWHX2edHUms1W6dYJZyyUYdkzdCXI4hQRbvJ5CBjHlIn485Kgr0D6DyAiT6q5nmxVGuBLDDs3Q7k76/CHXo/QPKDvUFDOc2JT3AikiWqA+6La25kwKxeoktMVZmeTNNirjsEnUbN2XGp0N94HYHjE5q+olNNWdJRFClNgwNmBHO4N9SIrhSaRd+PjDX+/sY66vliaqX7bX01238IrzaiZcgEiPTpCNNVyvaykBraj9fSO50zKpKi7cBzh70L18HVKwuqsdcxYjj2bD5sPSBc7pJMYzbIAgbKl79pf9WhG++nOOa+oJ6s3KEo5K327Si3laANZiKS75iNBfvtsNPEGEym70akTVNWHmdbNy9ZawPIbAAchFas6S5AJcsl2N+wpGnff7sIuIY3UVc0y6RDYaM50RQeb7bR3TU8un0dnnzOJUWQHkDexMdDG3tgzyVoLTqEzZjTJzHt/clsQosAPetmJ05iK1TIlSFLqzodAMk17seWpO9vhEDYn2M7WRNTq2/cLb20v6Qq4ljBnNmNgouAp4d57/AChrjFLoSsmRvtjL/ah4ga7mwB8dBEa1Y4HQ+GsLsmu2G4Mdmdbx4c47lRjVlnG6u6Gxhpwx/spfeoPrCBXTSQfCHTD5uWTK/wDDT5f1hWR2NxqgzhK3663CS8VsOSyjxi3hF8s//wAIj1MR0o0XxMSX66Lmv+Owvhg9/vb6iBnTFD+0PY7zZn85MHMLTtAc5iD1YQm4lN6yqmkH/NmfztG5n6USyxOT18FDEaCYDcE2iCno+0C4hoWqBWxG0V6ico4RI8mijBinfqiUcRpUOWyxp3s36LpTy+vZR1kwaHiq8hyvvCxgeAPVMmQAKurMdh3d5jSplQyBUVbkad0O8frlId5CXsgFVePTpaupVgGUggg7EHcRQkSz7zG55cIvU88EafK0XxlfZBKNdGOY30IlU02YFBCNdkvwB4X7oVqnC+rvrcnaNi6dANLU8Q1h5jWM+raMlrx5eXI4zavR6McSyYuVbFGVRT2KoupYgAcydAI1fohNlCjEuVMOWVNmqXUAl5gazsAfuksbcbAQrYfTnrhYdrK+X94owX4mDXsw6CTUlTJtTMmKk13KSAbDKTo7EagsBsOFor8f1xbRLKEcMla7CNVXVIZqeUFqJjSmcZV7CAmwZkmG1yTsCT2Y46F9GplGHepdc0w3Nzc335b7w7GhWXmMlAHewLbmw21PjC3VUlQ0yxVEUfemOC17bqig25akRTGPHYMsnJNLou1uOSJIu2ZidBlUn4nQesD6zpRLsMo35jXnpb6xLM6MMy5pk/Ku50IHfuYWZmJ0outPLecw06x+yo/dX842U5AKKaKOP47OmG6KEADXZjpbc+Gw9YWcRIMvrKiayS23awzMD/lyE/1nQs7CygqNSbRexyoRAZtRpKU+6DYzm3Epe7YsdgO86IdTV1OIz+fAAdmXKXhbgo8d/GNxw/yYvJL4QSOKNOUSZCLKkKSVljU77ux7TNzPlHVOCmgcqg1Zr2B2zWBNvhF+Zh0yWgk0sma+hzTShVWtvZ2spHcDASdh5v8AbT5cscVlsJs392ydlT4sIZQjs9XY117tmZgg2ubrpoL22Gl+Qv5mlOW3KJJ82WOzKUqu3aIZjzzEaeQikWzW3sCdTt3QL2F0T577aePDyiQTdyYrO2m9+Oh/rEbTTYcOUdV9GWT1D3B8IaaqflSUPwj+VITuHfDJjr2Esdx+SQrJofBGodAsME9p4I7IVQfMt+USdKsJWmmSlQbqx9Iuey+eF/abgknq9v8Af+ce6fVIeokgAi0s776t/SOUVwug5SfKrJEperqhL5TZXxyGM5En7c/vv/MY0+ewOIsdf8aX/Ci/lGZ0s4Fg3PX11+sS+XqKSLPD222WWldqLtBgbVM4S08zwA4mIZb7wRw8TEDOJjSr7Fd4iwwlknSLss1CFmlyFk0UlULAcLnQk84neol2uGU8b3BjPxJ6yxd2mHizm5MG6OmXLa4j2vw+mkeMpXK2MEivBa4IyxPV4nLWUXY6cOZ5WhWea1LYohmJ97XYQKraibWTwJamwHZUbDmTwiJ5pR9NbLP48Zer4+yTF8Vada+gB0EQU8nNfiYZ8K6GqFBnnM29ht4d8MVPhUpPdQCEx8Gc9zdDJedjhqCsQKLC2afKGUgFhc24DU/AQ8YrPITKhysdF7hztHsXUog6pRmZguuwBPaPPYHaKWIVa06ddOBYmwVFF2J4DuHyi7DgWGLSZFmzvNJOjmTTuVVWZibXLG9gBxJ2B7oCYh0gWmYJJl9ZbeYxJHPs3PA84pYz0lnTk0Xq14rfTwLcflCnWzmKm51I8YJzXwAlvaC2IY3NqWOpIG+tgBv5aRUlTlmXyGyJ/iTCDlX8INu29tlGpiDo/hc2dPWWptIVQ0w2FlHD95ywO/C99oJ9KsTlSE6uWEsgNgTZV7+89+8HjxuW30KyZFHS7FnEKqkz53pzPKi0sTiRLQcAskWBvuWYkm/kFqv6W1NskthTy9skhVkqPNACfWPuKYmJpJI8DzPf3WgCyHa2ndDL+hS/s4qqtnJ6xmc8c7Fj49q+sRBzcAbDkfWJsmmu/AXFo4nSdLX8f/gR1m8fsiaYddQfn5c4sy5diD6fnH2UlgDbS3d845q2Ay7ki9o6/g2kcTHN7baRC2pEcsTe/nHjM4n9eccBG7JZZ1A7wPUgQ34lKzMO4fX+kJlDq8vvmL8xD9kzTG7lH8zwjIiiBpnsvTs1B/Eg+BiPplrXyhyRB6zIs+zEWlTu+YP5RFfpLricsd0gfxxq9iNfuLU1718zunN/DL/pGdYZLFkP4R8ofXe1VUNyeqP/AGy3/KEnDafUdyj5RD5r6/Z6HgLv9FujkguL7XiSurMzFRssV503ICe+Bsmfd2POKPBhxhf2K86dz4/QZFcVUC8WqHGTteFmtrQNO6KtJXdpvSLLIqNBlY8bgDUHSNCwSXKSUrIAMwBNtyeN4xvDm9zxjWujZHVDnA9uwm3x7DBcnbT5x8yn/UY6BgV0gzPLaUjFGcZQy2zLe+ovppvBJWxT0WauoUWzHQa35xn9fiwmFnd7vmsBfsrroLcoKTcNk0tIKdzMmJYqWea3WEWLHKykFNb6LAijwnDlHZp85vf7V5kxf+2Y1jty4xksbZyyJAvGMRSbmloU1OgU3Y25Kt9zwgNWK6IRMkVFlGrCW5/4xpH9vJLAVFCjbshVHLhwiJcezgWI8+d7cTHLBG+zn5DqhH6O9IpjVMmXTyZgpNEZgpN2ZRea8y1i2YjS+gvC/wBJ6rNPmIWUqrEWHMH/AFHU6g68Y0DpN0tlUaHKyzqo6IPuSr2Nyo0G+w3NrmMWeezszOxZmNyxOrE6k+MHJqKoVFcnZNU24aaRVJAGm/fHma/j3a8Y5C3vfw0t5XhI2ke4/WPiSti2/HX0iXqrjWOJ0223r+t45HbPTJgA5CKE2de2gBPjHc5+I1t6d0RICx9Ba3yg0qOPslPQb90RTXLGw2iSZqAq7ne3yj6ZB1VNSAWa3AAXI8AN404u4bTWnSB+IH6w8047bnuX6n6wrYfK/vMnu+ghskDtP5fyiJ5uxsUaT7NQBImE6Xmn+VYr4t2sWl+MgfIxB0QnZaUj/qk/wiI6ebfEkPKZL+Cj8oZXoQLl6mSTj9pWH/8AtP8ADMELdKAD5Q24NJWdUzEbVX/aQeGjOeI7jDGvRenQaSl+Z+MS5/GlmqmWeL5McKdrsxvpDPKlBfc6wOL5TeLXtAmhamYFFghtaKMyZdFPMRTjhwio/RPknzk5fZWrJ+Zie6K9I13A56x6dpePuEp2s3KCBHCh3SNU6JzLqR4RlOGG5EaDguMyqf8AxWC3Gl41bOfTHgCAXSOYQQAcpK3B7x+vjFml6QU7+7NU+cU+kYE1JcyWQ2RjmsRswP1C+sFTQq00ImL43MmEy2GouQSSb3BBvw5QPubZr68PhtBCspCWuOFxfkb2OvK0DzIPLx5aa78Iy38gaOKSdewse7h8eHhHzE6vJLJLW5W89O+PZ7EX56DTS3lpC90jqyfAbRvIygBXOWZiTe+pO9zFB7aW2iaY/GPIPT9bwFjEqI5ZuL/S0SOLb2jpRppraK8yci+82vIanw02jDT7UTdD8P6xWCk7C5/Xx7o+NWr91dbcT9BFdpzNxsOQ0EGk0Y2S5AD2jr3an0jpBfQHIDoeLH8ohRQOX1i1JUDtE6AcvhHMxb2emFZS9ka7XO58+EMPRLDG/s7E6s3sJcunU82mzZef0UL/AN8KE6Zma/CNqn0IkdFpS2s06dLdu8tPBHoqKPKO6Roh4bL/ALyvcG+REMUo6t4/QQGwtftyeSmDKcfExM+x6NT6AYbLeiRmGrPMvrbZyo+UCRQr/axlgdnrF0uf/wBeY6+MG+hlckrD6fMfeaYB4mY5gVh80NjDH/qN8JRH0hzvihWuTJ+hkkftTm2wm2/8wAfCHorCx0Ywx5U52fZlNu675rHvtDOGjUYz85+1ummS62eXRkR2ujEHK4yj3W2J3uL30itSUxMiXccI/ReL0smbJdKlFeVYlg4uLDW/iOcYfXZQbILKPdB3A4X8oOrNTFmdTkRHQMRdTzgxOQQO6uxMZQVjBhA1EOE/oU9dLVlnLKym2qlr89iLQl4CbkRsfQtvsD3MfkIxaOktUK9H7OZ0kdidKY8yGH5xFS9F5tHN/aKmYnVIGYhGbtG1kQ3A0JbbjaNOvGXe0XpaFzooLZDZgBnVgea7Ed50jXJ0BDFFsFyukEmcWsbb3QmxB5966bwIm1zzHyqbWOyn1PfHHQvC5TTptaydiVYJ2iFE1hcgIfeGQ8SMtxvfSr0hk9Wk2pFsyAMlgLKxmIqkfEeBMYk2rsybjy0WjIyC7awGqUE0ka3/AFp4wTnvMm00qewEszgWCDXs3srX5GxIHK0CFl5LtfUa6wpzSdDo4JSVgOoype99OHHzitVVoUaDXhfj3+ERYhibTHJlgKLm1tSe+5gaVvqdTxvvDVH7Es6m1LvuxPwHoIgixLWPolX46QejCuh1ica6jhHmpuWvhH2TKO50HOMtG/J3LQ7aG/OOamf91dAN++PT599Fvb4mIpcu5/Vo4wt4PLBfM3ur2j321A8zaN36e0/VYFQSmN2DUwJ5kS2Y/ERj2F0V8sv70x1S3e9gB5Ap5v3RuvtmpD+xSMtskqchPhYy1t5sIGXRy7MmwkfbN+79YKyuPifmYHYQPtH8F+cEZY0iZjzV+hMsfsUi4vox9WaAODj/AO5TSOEyd5aMB84OdFJmWikfufUxbocOGYzggDdrxsdWJ53MUVaQv5YUlC0SI2sQyjr5RIg3ggRd6fV2WSJYOsw2PgNTGUVs7tWjQPaRKKAT2YZB2QONyd4zEVSuxN9I2wkiSe9hA6ZN1I7oszZlyYHmaA94wIYOjTm+sav0MqiMy8DYxkuAt278I0jo7UAMDAoKrQw9MMYeRJOVCc1lDAMbX02X9axkYwqZNqFlAMHmOFG9xfcm+1hc68o3ZWupHMQmVuAThUieWCSZd5jMG7YC6lF0+9tfkTGfJikuItdOQlHJk0kgWVCxc399zuzG2raAnltwiaV0bWrw9+tdpSMFswUFmy3JCg2Frka90K/Tt3d5a7zGALXvq81iwHd7wGmwh/6TVsyXLRJaJeUqo0sXRRZQD1YbddCBBylSFY4cnYn47UAvlC5ERVSWv4FAVbc9BrCJ0oxH/KXc+93DlGj4tk6ss6tbQ6C5F/3b2tz2jIJpV5rsCbFiVvva+msT44JvkyzLmqHFFQAAxdCLHyqpyRcWitKY7eloou+iQuJKG/6MczksNB4i3ziDrdOHrz+UWJcwkflAu+zigzEHQkecR6mCJQDe58bRB1B/QjVIxoqgRfo5IF3b3V1PeeC+Z+F4+UtOWZVUXJNhz7+7SCYlqZgQaypQLOd8zAXY/ICNs7oO9BaYzMRopbakTFdh+K/Wt5AADyjZPbC/9wA5zpY9Lt/xjNfYjTGbiPWt91Jsw+JAS38fwh99s80inp1H3p9z5S5kDLoyBl+EDVz3j5GL8kaCKWDjSYfxfIRdTQROyhGi4HVItJJMx7IiDNcaA8hzJgDivSZBiMhs1paBhYkKD2WC3uQAMzDcx8o8BnT5aBWUKACASbajfxhUxXo9NnVwpUIMxEZm5EBgWte1zYjSNk20FFK9mr03TOh1P7Qt/dykMrXHAAjX1hWxv2jzJc89QqNJyZlzAnMLZgdDoSCp7tucK1R0HxJVZv2eXMAJuqTAz5SSbqL6nXhr3QCpZugkf5qMUZQCe0Q4y873vpATlkaDjDHY+9N+kaVdBJyn7QNL65be6SGB12IzAi47ozuZIEF5zlqV5gPZd1lAcyjmY5PhZB/ugfLGkPg3KNsVKKT0UDIPAmIpyW1ghaBmIPBgh3Ap1nEaJhtUAFPeIWPZh0UStlvNmOy5GygKbcAbn1i97QaVqCZSrLY9XMY3vvdbH6wvnuhnGlZrdBMuoMUeldVkpnHF7KBzuRf4RUwGrd5YyEbDeKXSuY7dUjECzAm1+NwIbHbJ8mkZ57Q1tUtY2ItYjcEAAEd4+kMWB49Mr5U0TguaUkstbUTL5gzWI7BuBtzMCen0o/tBa2hAPrtaOPZ1UhJlQr7PTOfNWQjTzPoYKaszFJplHpPMaXTzShsbW8L6aesZnKkkC42/W8an0hRGlTMxuuUk+Wo+NozulUga93y3hUHSHZuziXMItvrzjqfKBFx/WOnTltx/XCO5Q05iNFFJgBYX4d0Qo1rEf/EXOr35Hjy5RD1Vhpx5iO5M4+MbgH5bx6XKN/LwN+EdKg/ptBSiplUdY2w90HieEdyOPInUJf8AzX0H4QTqQOBjifK6qRa1mnMfHIpB+ZHpE9HJM6ddthr3d0d4q2eoIHuovVry0305lifQRsQWaj7AKKyVE3wQeZJPyHrBP2yN2aZfxO38JH/KLHsQk5cPdv8AVOf+EKPzgd7Y5n2tKv4Jx9DJH/Ixk2bBCDhfuN+835RamHaKlE4EvXiW+cWJj7QhjzV8BFqeVb/QvyhSk04/tqpfXMkiW668XKhvEWj0eg0czRaJvp8hCvX9BKU1nXjrEaa6zHCPlUuCxLCwzLmub2I7rR6PRk2akAvazJVBToihUUMFUCwGgjPpfux6PQxdAnJGkA8Q3j5Ho0w2r2QUyy6WaVvdnufQCA/twnktRDvdu+/ZH1MfI9E6frKppcf0NPs9nlpa35Rc6UDt371Hwj0eirF7iHP0K3TdAURuOX+kJUi4ZWBIN9CDYjwI1G5HnHo9BvsVEhx0kkZmZu4k29NoFhQd4+x6FzWw4u+yu6DXuiOWu4j0egPg0+uIiKjMsej0aujUT08oEjTc6xNVPc9wNh3Wj0egDkFsLQLKUjdma/8AtFwPCA+Edp7tqTmN/OPR6GoCRvvsb/8Axid82d/OR9IWva4397lDlKNvNlv8hHo9AzDgYviGJTVcqrkAE2H+4w04PUtMlKzbkR8j0DNLiHB7P//Z"/>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8" name="AutoShape 8" descr="data:image/jpeg;base64,/9j/4AAQSkZJRgABAQAAAQABAAD/2wCEAAkGBxQTEhUUExQUFhQWFxcXFBgXGBwXGBgXGBQXFxcXFxgYHSggHBolHBcXITEhJSkrLi4uFx8zODMsNygtLisBCgoKDg0OGxAQGywkHyQsLCwsLCwsLCwsLCwsLCwsLCwsLCwsLCwsLCwsLCwsLCwsLCwsLCwsLCwsLCwsLCwsLP/AABEIALEBHAMBIgACEQEDEQH/xAAcAAABBQEBAQAAAAAAAAAAAAAFAAMEBgcCAQj/xABGEAACAQIEAgcDCQUGBQUAAAABAgMAEQQSITEFQQYTIlFhcYEykaEHFCMzQlKxwdFicoKy8DRzorPh8RUkNVN0FkNjksL/xAAaAQADAQEBAQAAAAAAAAAAAAAAAQIDBAUG/8QALREAAgICAgEDAQcFAQAAAAAAAAECESExAxJBBBNRIiMyYXGBobFSkcHR8EL/2gAMAwEAAhEDEQA/ANxoPxHj8cZyi7tzA2HmaHY/i8ruYlXItypN7sf0oe+AtUt/A0El6VHnELeDf6UW4dxiObQXDfdbf076qTYWuVUg3BsRqCKlSfkGi/g17QHh/HgQBLofvDY+fdRA8Vi++PStLETqg43iscWjHXuGp/0qDj+Lki0YI/aO/oKDLhb3J17770mwDkfSOInUOPMfoTRPD4lXF0YMPCqe2D7q6wrvE2ZfUciPGkm/IFyLikHHfQ/C49JBobHmDvUkAVdIVkjNXMkgUXJAHeTaosuLCjTtHuH50Ax+HeQ3Y37hyHkKTGWBeJQk2EiX/eFSw16oUuDIqRw/GvCeybrzU7encant8jout6V6i4PGrKt1PmOY86eqybE4vzI8q7BqPPOqC5P9eFV/iWOlkJVSUXw3PmaTwNFpr2qOMDINQze81NwXEpYzZiXXmDv6GlYFrpUzhsSrrmU3H4eBp29MD2lXhNVvjPSEjsQ+r8v4f1pN0BZaVZ0+NlJuZHv+8akYPjU8Z9ssO59fjuKnuh0X2lQ/hXFUmXTRh7SncfqPGiFWIVcSAnY2ruhvFuLLDZfakawVfPme4UAERSvWd47jE7MfpGAubBeyLX8K5w3HcQh0kLeDdofrU9kOjR6VB+CcbWcW9mQbr3+K94osDVCA0uFHXE+P5CnJcPXuMxaxlmcMPtWAuSFHasBvYC9hrvTGK6RYRFjd5kVJBeNjcK1t9dgfA00vAU9jUuFqK+DorhuIQTAtFNE6i2Yq6kC+17HS9SBDfbXy1ocQsr4wJqRDgbUY6jwr0RUKKFYPGHrpIKIdXXmQDU2A8dBToCH1FNPhb03P0jwiNladL+Bv8RU7CYuKX6t1byP5UYHkGvwy9PwcM7yT5miwjpxUpUhEeHDACupMPUoClRYUCMThKGTYOrO8d6jvhqKTGVgQOputwe8aVJwsmIPtObctv0o4cKDXkGFI0NiBtp+NFCIMeHJ1Nye81ITDDuqcIq6yUwIywVBx2EG+gonisQsaF3NlG9ZvxvpK0jPlNlBsCdgPTnUTkkXCDkF34gsTXVzfY5fzvuKkr0idstiLG/8ARIrOXdW1ZnN/ID41wuPaJFMJzWPaDXIYHTW1Y9mb+2jSpOMGS6uWsN7agjTXvNNiBHF0IPlVRwHGmVgGUrcXFu0LbXBO/iKIpjGQ9YqEnQ3Q9lgTobeWtUpfJD4/gKSYS1MtFR3DMsy5lI2BIJAt53qO8CZgvWxZibBc4uSeQF7k1fS9GV0CVuCCpII2I0NEcPx+caXRgPvDX3g1yogYsBNGWQMzqpzFQvtEga6UDj6T8PLqqYgu7sFVUjY3JNgBpTjCXgJY2WKbjc7aAhf3Rr7zUFEc8/MkXbXx3qVHiIMzi7HI6xbCzSN9lO8jn3WNE1iUcvjR1B4wVqTCa1x80qwMyjZF9daaYSH2VHuo6ILAiwFSGBII1BGlqLYfpQ6izGMkczofhVU4p15m6pmtOAcsTfU4qLmF+7KB3d16pGJ+Tx8Q7SYWVOrJIKTPlkjce1G197aa9xFNRzTdFdG1ayb/AMeQmFyn1iDrI/3k7QHkbFT4MaoUmFhxUXVKbQYwGXDNyhxKjtxHuBPLzrRJWsayDgTBMViuGu2VWlZsMx/9uZTmjI7gy5R6CtEm1a2shCSWHp4f+wfwLCPFhOIq4yuHw8TA8iJWJp3jkrpw3BIjG8k87C18xKnIAtvOrN0gnV8DJKVyzvLFHiV/+WIMCfUAU9w+CNcJgpyueZBKuFi75ZJNHPgoF/Wp937Xs/g6/Za9L0W+z/gZ6NcOxOHtEcQ5xMiZ52Zi0eFi30DG3WHv/Krn0ZxhljLqzmEHJCz6vIFPalYnkTcAdwvzqi8UBaVeGwvmlmcNj5r6n7TIDyCgHTyHM1p2Gw6xoqIMqIoVR3KBYVcrf1S2zik4r6IaX7g7pB0gjwqXY5nPsoNz4nuFZR0h6TzYqTt/VjRVXYX7xzO1edKOKGeWRjrmYgDuAOVR5W19arAOXmdz7653KzVQoLx5c1xvp7tbE+mlFMBjCtrHu5/EHlVa6++o/rvH50QwGKvf7wF/DXl5VLLRo/Dek8ijLo2mmb4ajX8alTdOAMamGEd0coA+oPaGunOxv7qoseJHYI2b1t3+YvR/huHD4jDPuUcb9zAqfiRQpPRUYQV9l4Yyvysu0xhjwokbrGRMrm7WYgEDL4Xq5HpQoLXXsxL/AMw4N1RztEmnbe+lhVA6KcHOFQyhR87xTvHhFP2I8xzS28tb9wHfRrgUaT4xMPEScNge27f97EkkZmPOxuf4a65qLdRWtnKl1j2l50v8mio1wDt4d1e0gK9NYiObeVDOM8TaHIFQMzkhATlDMBfJm5MQDa+htRFzQbpDgRiIHhYkZrFWG6OpDI4PeGANVQJ5K30g6eSxwfOIIAyK2SdXBDwv3OATp40O4N8p8k+HxMhjjDwCNha5VldyhB1vcHWmeE8XaQysyA4qAGPHwWuMRENOtUffH5+NQsP0dTD/ADxojnweIw3XQtvbqpAxjJ7xc+nrV4UWms+DaME5xktWk1/gl9JelUk2GjLDIT7SjQanQ667W99UM40SMQ18gOg5a/nep/FjnZiDdUFjr31YuDdFYTGBIobx5edcTbZ0tRUmkVmMBtFBblp+p3o7wvhsj6ZCo2N+7zq4YDhOHjHYAFE0aMaXFJRDBTJIQhCIpZlsPG50t61KxpOHjLMLsACq6Wtm9m/frv31a0w6XugF9+V6q/TDEjTMOyL3Hh+tHWshhknCLGyi/bjlFrNry1Vqy/pR0ffA4iOaNgcO0ivDIBqpVgSjdzLb1tVtg4yFAVe0FYH8vwNHcYsTRygr1uGYhcbF9qF2FxiI+4WNz7++uj0/K4v8Dn5OJTVefAJwsbDjcoJsJOtA8c8NxQD5PeDMgkxNryZzhsID/wB1tHkA7kHPzqx8ZjEPFcHIDmDJB2+TaGPN6i1E+IYpMIs84sI8Jniw6/exEpzSP6FrehquOTVxXlnT6mPb25v+lP8AtgldH8MjYkxIc0WCQJf7+IkuZXPiACP4jVqMNqqXyQYYjBNI2rSyuxJ3NjlJPfqCfWryVrSSp0eb27fUQVw9TYYAK6RKkKtSAA6XdHlxcBX2ZF7UTjdXGqkGss/9SYW5XiWFdsUhyOyHKHC7MwuO1/pW62qsce6A4PFy9bKjZyADlNr2vqfHWqjKOpIpOS+66YcxS1QOluIw8E6tJg45SwDiQMUkzIQNx3dmxrRJ00qsdIuEQzheuDZUJOZWC5QR2iSfs6DTyrN3WDXgfGpr3FaKT0l6TRYmIokLRs0iySHMGDFUKe+1vdRTgnSTBrFEHMqSxQmJXCBghY3LJv2vEigXSPhEEcMU2HaYrKXA6yw0W3aFgNDei2D6FxkIPnNpDGkhTq7nK9tRrrrpWKcrPbmvS+yk20rf5/D+Q70B6PYaNpMTC80rNdM8oANyQzkWF73tcnuq341WMbhfaKMF87G1NcI4esEKRLsgtfmTuWPiTc1Mrobb2eBLqpPrqz53W7Nl5i4Pnf8A0qPxbD5dbd9F0jV8XiCDaPM8im32S/8Aqa84rxPDsoXtXGxtp43rkbpndGOMlSSexNtCaJwSnR1By7Nblcg+7euf+Dq+qsa5wmNMDEXWx0ObY+dHe9C9utlrwfCmMBYkjKCVtzBH4c6m9BeJF5o42PaDrbyzCpXQviQf6NrEHa3s68rbVFwHDeoxMgDFZCXWO3Ibix93xpKXXI/b7YQV6ST4iKOWZYnOKnzQwBFLdRApIzaDRm39aOfJdwU4bBjOpWSVi7ht1+yqm/7IB8yaqGD4tjZsV1CYiUBnI/dUHU3tyF61yIWrrhO4UkY+s4Jcc12a/QeFe14K9qTmPGFQcVFU+uXW9NMDIOnHC8TFjYsbgo2aS1pAgvcrtmA3DKbH90UfwuGk6iYiJ44MTDK7xOLGCfJ2gP2W39PGjfSTCuYnETsj2OVlNjcageRtb1rJJOL417jrcUQdCLv6g2pcnJhJo7/RemfK3JSS+U/5A+PxGVSAdHRWBHeuji3Ow1tU/EcXxLxIwlKKyhlSJSSV5MTpYka03guHdcjjX6PKwt4sFI9R+FXBMJHCnVujZEuEZRm7FzlBA1BA09K51o39VxOHM0UXD8dxcKl26yQAjsto2psLb63I0qbieKYvE5/o5IOryhlvaQ5hcHW1h76tGEWOaZBHGVijZXkZxluV1RQPPX+EUf6QQjMMREFchMsq3ALRjUEftKb28zTwYqLM64Tg5r74hWvo2dW9bHUipHE5cU+GZ50Z9XRWBClShKFmGXUEqSByvuauGAxiyfVwlT3sQAPPLc+lHDw0HDGHQ9nc82vcn1N/fTE40Y3wXEHrATqLDTx0/wB6vC43DYPF9fI2K6541zRoE6l0K2sb7jT0NEeG9DkjPZF0ygHMLnrANwbbDTWp3G+j0WJyCXOCpsGjAzWOhGoOl7H0qodvBCXGpL3NfgUfpR0hjnaDqImiWEWUEg6ZgwAtsB+dFMZ09aUAHCYcgHMM4L9q2rchemOk3R/DRYbrsO0pyzGF2ksQ1lOq2A0zDerR0e4Vherwr/NAwlRfpdXCyg2IZSdBodaS7dtnp8s/TLhi+re0rLjwmNlhiDgBsi5gAAAxFyAB41LtXtq6AroPnj1RTgFeKK6tUtlCFe0q8pAcsKEcSwiyKyOLqwsw7xRg1GxMd6YJ1kyLpdxR5cPCZFCHrMSmQbII3EYUacgu9Xzg/wBLiRmiFoIIWilB1vLHZoz3iwv61XvlI4ff5vlHtyMn8T2N/eDWg4DCLGtlA1C38cqhR8AKS22dnNP7DjSefq/kfFe16BStVHEZLxHhXVTTRn2bZUPm2YfAiq3iuiDE3tcXvctYW8QBWwdJuDCVesU2dFPK+YAXt4HxrL+KcYdUC3y5jYGuaUerPS45x5I5CnRPgSIjrv8AH3VGxXRmJpNCFbusDe224oXD0iniYJGhZQuh2JPMm9dS8UkljvMRnF8rAgEc9gdahmqrRcuE8KWKx0uPAD8KcQq8pMmn0oEZ5gnKvrc6VX+jXEpJFu+mU2PjTfFi3zvCtZsjOhW2xYTWb12prI4RUpUnWH/BonCZJDI6tZkU3ikW1mUkgxsBsyFSKOLQPozw5oVlzE3knmkt3BpDlA9AD5k0dFdlUeRKXZ2dqa6psV0DUsDqlSpUgI+Lw+YVVuvnXEohcrAmrs1j1jSNkjiXuANvGrjVZ6Z8FMyI8ZIeKWKYW55HBII53XNTRUZUZ/0RiC4jGLpdVdtdvo5TfbwJolxKcZcwIOwuDca8weY51D4NAV4zNFsHM4P7siFgR7xRzpdwj5uY3QDqSqxuvIFQFHvAHurBr6T1PU8n2yfyk/2KjiZMO6i0lmB3Ukm/janOFpECGeRnI0ByNYCibwXH0CgeVhUnheHnv27ep/KoVCuNEbBYgGa6Bgp3upUHxFxvVpjxN109KD8SdQpBOopvo+xeQKPZBF/TlQnmjKerDnRpMQTMZgFjDssPeyhj2z+FEJItaKpHZQPCmZIq6lGlRwSk27ZRelUf0E2FCZYo8Ok0XO7LPaT1sy++pXyf52gwuQkLG86SjkQe2twfEjWrNisCsispHtIyejDUfAe4UG+THCtHhpFYWYTyA+gVfyo/9WdPuJ+mcXvsn/dFvrpRXlq7Aps5DoV7Xgr2pGeGkKRpCgDw14y3pNXoNMARxrg4xCKpNmSRJENr2KNe3qLj1ouor0CvaGFnlq5NdGvDSA5asf6Q8PWGdoZQMobNGTsVJNreV7GtfNUr5UeHiWCNh7aucp81Jt5aCp5I2jXhk1KjOcXgI4i30dwTzubacr8qJ8JwEbWkaMDLqtxoum+oqBL0heNbSIQwFr8j43rhOkskidXGlyfdbxNYHoe4qoJS4wC6xC5OgHnoKt0fCc/zFTr1bs7HvAW5/wAeSqlwLAMHzubt4bC/dWiYfEmKNXK3i2cj2k7m8U7+6q4qujm5JSjlByMU+KZjYEAjUHUHwp0Guo4T2vL17StSAQauw1NEUr0UFj9eEU0Gr29Kh2U+fhpTi8Mv2Widb2+0o0v/AAn/AA1bcRCsisjAFWBBB8a9ZRvzrsUUXKbk1fhUYfxDES4aRlBNgSPcahN0pkOi3J91XjpZw8de5tub+8X/AFqtQcPQHQC965JRpnbGVoh4ZppW10GmvM1oHRjBiNRYUEwWHA5AVZOHNchRuTYU4qhTZaoxcA1y606LKvgBQzE46xAF83MX0t5V1JnC15JqR0sNhVTNlFszFm/eIAP4VEXiB0soNzrrl07wTofKpkeKU38N6bEPAV0K8Br0VIz2lSpUAKlSpUANsaSmuSaQNVQrHa9rkGvb1Iz2vKjYrHxp7TDyGpoFj+kLHSMZR3nU/oKpRbAP4iVVF2IA8fwHjVK6UyP2et9pyWVRtGi2AX945iSfDwrvg4afE3YlhH2jc31Gg+P4UE6bY9zjGUIxSNEGYC4zG7EelxSlG/pNON07APEMKGvTHD8JblUuecWGYgE7cifIGm8JICd65JQknR2qSasOcOsNTV36K4lZY5BoQGtbwKjes3lDnQaeFXL5NIiqTg79Yp96D9K6I8TirZzc008Ik/8AEThnaIC6K1lHcD2gB5XtRfB8WjfnY+P61WukwtiHPgp/wioEeOUaXrpUU0YNGhg11VKw3HMu16O4HjatualwZNBmuCKUcgYXBvXVQI5r2vDXEswUXJ/U+QpgOGmnxQBCjVjy/Xuqv4jjzSMFjFhqD33HnRCcdRA7n28pNz3n2R7yKmTopLJUsbjuveR+XWOo8kOXTwuDQ1rBtqK8C4SUgRHN2sc3mSSaY4nw1h7JrnaZ2xaOYXqydFILs0hGi9lfM7/C3voJwqDLYsCSfXWrnw1MkQvpuxvy56+lNIz5JYoa41xIRi1wOZv8BVf4pMDE9iboRmBzKCLi5Vri4A3oFJx8SzCVJIjG7sLM9s2lsq6WuOzqKj47iDKtjEyLZkB+sYhjr9Ib2BPh610JM58aJw41ldh1ro5ZLiQdag0JsgXUDle3Kii8fcZiY+sXOAnVMGNjuzqbBarPDJRIysAFzB1AJ1zrsCwF7EKdtaJY3IseiBDdGQqCje1lIJY5idz5CnfyHX4LXw/j6SswRgcpyNyysOXj6UWw+NDWtqCLg8vK9ZaMQXa0sbNGjlkZWswI1BJBu21u+jeC4k7KVkVC13tlJytHY2JPI3FtabSJ80aEj3rqq7wHHl0Vw11ItzOw1uTz5a1YQahoZ7SpV5SAaryvL0r1ZJ2GsNaqXE+kDOSqaL8SPOp3TPH9VhjY2LkJ6bn4D41nn/ELqbHtD8quEfJaWAxPOxvrUJsaRvTRkZgp2YgaCnmiVBmbVu78q1GXDoPF9C0h3dzy5D/UmqBx7izvJIcPqXdiXN8qi9hbkWtatKd/m+AJ0zLET/Gw2/8As1Z4sQCqO4Vhx5k2C0ViHhNmzuWkc7sxub8vIVM4vw0OQAXy2BsxFwwGpGX/AHou8IPvHwN6elS9bUhgjh3FDFZMRcrssu9u7rOf8Xv760foA2s9gch6sq1iFbR75Sd+XvqlRYQO6KRcNIgI8C4BrUII2jDiFUJzXszFRa1tLA2tburHllWBNFT6YSn52yd6Jb41XJpsrarr3CjXTbByGZZGsrMg0BJAKkgi5AvyO3OgXXdYtjpIu/iO8VpD7oyXFiVPn8BUmOWq+cQAp+9Y/Coo4kyrcnVtvAW10qhUaHwXi1nGpsNPPvq6owIBGx1rEsJxSxAvtYVqHRTiXWRWvqv4VnNeSWqCHGOICGPNuToo7z+lVR+JsQWZszCxZRcMN7AH2bba3tXXTiYPMkWjBVBdb27LMRmJ7hl23NqDR4P2DI2bIXIK9iI5hY5lvqAOZqKHrQT6KxfOMSXZgQihmC6qSdEu2xN1J9KPdLZ+wqEgZmvr4baedvdXnRaNI8OCuUKx7OXRcq6C3hv76DcSn66VpF1VSIwTdgLHQ2G2p37qzbTkNXVhHg8SyKVvZ1+I77cqlScNkvbKLd99KrYmKtmRsuU6Ecybb+HhRWbpK2QgKA40LHa3h41TimCnJYJONkSCyr2pWsL8kuQL110w4kIcOEzDPMREgJtfS72/hB99V7AvndSu3WIWzE3btC5XmRfSoXSniCzcQWLsnq1KxLzzEEu4Pjqvf2KmW6DLdjeDwC9kiNGKXMTaADS+lud65w3CVSwikkhUv1jE65yd0Of8qbg4NGnV2R0ETM6hHOXfUsOZ2uDtTkXWqVUYgmzl361bkpe2VCNra+NaIhkfFLMtpDGkrGUhGhHVsia2Zjztcjao/XGUAJOTK+cqJBZ2ykjQ29m/hRh5XMbNLGVu4yGNmkBF7qzKuw2vvvUJnDSMuVHdQVYg2KZt0FtR76YfkC58WUz3RMwysVdQ11C/SZRfyNwdaM8LxaRwxvCsoVlLZezY5m5jvCiw86A4SJYnyRsD2igV+24U2LLc6LY9/KnsZxFJezh8ojPWRySAdoEWsEtqdTy7qSKb+S2YPiEUWhkCELnMYF8qk30AHsgnarrwriCOLBrkaHkbi19/Os14Vh0RVypnyJ1fWNq9r3sQeWutXLhb37rja1gdvaH4W8KbpkZLVUH5zcm2166mxFoyee3rQfD4kWN770QjYSYZY0ga4Y14DQBSPlUxVlgXxZj5aD9az3D4kglQddR71Nv5fjVs+VSb/mI17oh8Wb9KoUkliD3W+B/r31cdGq0WiHiqlskF2fYtayxqBbfvtVi6N4DrJ48ynKDcL+yut28Sfxqs8FUxxqq5AWAZiwJvfXQC1/fWh9CMO1nle2tkSwI8WO58B6U5uok2Wd2BB094qNPh0IByr5WFS81R1IuVO26/nXJQWD/mcVyOrS/Lsj9Klpw2A7xRn+EfpSxWH5gm/wDWte4Sa9SrHZ4nAsOGDCJQwIYEXFiDcH31OfLz/SuVGteO19DTYFY6cJ9Sw1HbHvyn8qpmNweazKbMux/Xwq/9KcKXw9kBLK6kWF/A6XHfWcYmV9VzgA/sG4/xGurhf0jBWKSzhrEEtldfulhoR4E7edCXm1UHYD4Ak/8A5FEOLSOFDliQpAI1AK3FzrrvVeE+Yk+h99/xqpYAnxTGr10I4yVcC9Z0z1N4LjykgN6SZMlg0bpdxxExNgQZGICLrayqpJY8rXNRMFEspQ3MjqGJeTUlGJDFVGneLctKG9JuJBQHs3aNrixGoHtEjsjTlfejPQOZOuiRbu4Rg7gAqijVQWI3s4sPGsm6Botc+IMOGQkqkarYs5C8zsG76j8NSCWLPGImQ3Yslhc8zdN/Wu+M9GosQQcQ8kgU3Clsq87XCgX350/geDYeI2SNV5aX/OuWSXa0aJ4oo+FWR1AlbqwHzL1Wpy/ZD35E1PxODxDIfm8WZ8wK51IUjvNXZERPZVR5AD8KeTE2rT3CGin8L4XihiQ00GRFUssgkuGky2AyXuNTv+zVXweLjDC7skhjMjMwOiXJfUaA31/3rZDLcWtf3frWWYjHRCWeMSoFjcq+cai7aA5tAL1SdsKwSGKTRgCRGVz1iKhyFxckkCw1PPfWpbvm1ZNSNBbci+Vjl1zbXBO1CTFGXR2jQtGvZyWLAEEZha3ZNzp40IxEBjVUjkmjCyZxZsxe9uye/bblWmCcheDH9VEvXMRKD2rWCjtb9r7vMC2hqPiDh8VnVmAkBVmeI5dQDlVnsL8yL99C8bjpm64sYnQg9UGXI2a47BbTlVfwuKbDy5GhzCZVDa3DE/ZLbXB52outDw9hfG4UjFKVLKCiynvfKLHMNrnQU7HjFGIUJExysAyLsl9S7Aad537qiYnHojRtI0juwYKTe98ytY6DQEWrmGErh+vLqxlLGZF7LE+Z9oAEXHKnfyJ5eAhJi5JHCPJmbrXyxw80YZFVztfnzqyYCAQKqtFIFRSFPWZiVZgxN/Bh36VUOh2jZg+UXUI5Fx7WqnxI0B8atmJmWKPKxykXIjJDWu51uNbtfbXampB1stGAxhMVruQLe3YnbvG/fr317HNa/nQnhGLzRAg3G/Lnc3Pjy9KmxknbWtYmTLUXvqCCORFINWDcH6S4jC36pzl+6e0p/hO3par9wvpDxXKHk4c0kZ5xsI5LWvfI51+FZIsr/wAqc98ZYfZjQeup/OqTiibXHP8AoijXTTj8eLxJkjDoVVUkSRcrpItwVYeG3pQMtpWi0aWHuC44Sqpv7IC2vzA51rvRNbYWLxu3vYkV8/cJmMeIFvZcEN5gXDf1319CcDFoIh3Rp/KKjleESGA1NYoaAjcUgaSNcEHesBnaNcVEtlen4tNK5xKHekwJgNMTNzryB7ivJKl7GD+kbk4aYoxDBCwsSCCuulvKsfxE2mpsD9q/snx8K2TEx5lZbHtKy6eIIrCcW2uviCPgR5g1vxPZXgjcV4iVUqwvofUDe3pQnBPfXlcmu8XArKVGbNy8D51GwDaVbAnk/Gm0ksa6JqNIaBFrn4rIIxbKyErnDAnKpWxKldQd6vHyXxExvKqhI8zIuXXOAbg+gsPS1Zrh5gsQdnCqNLEHXYbjlrzraejWEjwuEhhS1lQE+LP22N/M1lyMgMkXvcn+vKvAnOm2xA3G1RpeIdwrFtFZCLJflanY1Ci+5obBjnOgFSi/Lu3ppoCVC9UPp/woLIZAsZWa3WI6ixK7nvJA1t51dUaonSfh5nwzqukijNGeeYA6A8ri49apMFvJj7zjrc3UAuU6sFGZRkK2uBtXsQcxBYXxA6tyWdlWYEHZL31tbltUUs/slCE9lcp7Sjv0J58qMw5HUq90sEylkfqrI32UFsr99aWxNIBzY/6SS8kIBUgB0ZHU2Ht3G16CYyQ3jImiD3IcqxaxN8tiw1Gu3KrBxnDh3LfSFQWsxTtMLiy2y+zrcc6ELgBY3VttQF5nUMpt7QvsaKCvxGcTiS8ihm1Kqkj88ouXMeulwDRbi8zTkQwESXa6lV0SMBezc95sTfS9VyOSSEuFGcBgSZAScpA1AP2rC1HExqQjLCXaSVc7sRlDA7ITyA2AFL8w0ES5hzRJBGVVbIztfO/ZGovoL+HKmlWaQtkGGDKVAulxlt2idNTfb1pnh+AlJXrDCE160Zj2S3s5fhRaHESqsQMUJcSWNm0WOwObfe9/dVq2S6LRwEPaQsUylgUyLlstiLN3mikankedBOjmMaRpC0aIGOZGU3zLewJHlrVhg2rVGTM8+T3ALNxCFWAKrmkIOo7AuP8AEVrd3rG/kcscbIfuwMB6yJf8K2RdayNFtmXfKx0SDIcZCoEqD6YD7cfMnvZd/K9ZRFPcV9QYqMMCDqDoR+VfM/SvhJweLlg+yDmj8UbVfdt6VqngpHHB4g84Q6Zlax7m0I/D419E4aPKF8AB7gKwDoTB1mMj8GUe9h+QNfQRrPl8B5JCV5OCDcUo2p1xcViMYViac662hpkaU4GvSA9V65lBNclqcjN6QEZVe+2lY50iw0ceKmjaQC0hYKQdA3aGu2xrZsTIT2Qbd9Zp8p/BM0scwsFZckh8V9kk/uk+6r43UiloomLZL5Yzcndu4c7ePjQcjLIwG17j11ox1ai4T2RqzfeI2A8KF44Wk81B+JreQDgampa6DaVy4qRlh4NhnbCs6rmCyKG2sofS5vpbStH4FxTrsOjbNbK47ivZ/IH1oD0ExaQ8PxGePP1jiLKdLkIxNz4b030bkyYhUBASRLBefWLck38rj/aseZWsERL5G3ZHjXsVcSm1gKk4OMbnYVhWSiWCI1vzO1R0c0iDI1+XKn1wpqtiPElohh5KhjDV2lxVIRnfTHowkeLEypYNdgQToTfOoUaHU3/i8KrjcCKqVDYhQxVgc5LDw7xf8q1/jfD1xUJX7anPGb27YBtr3G9vWsll4Yyo0efFLmbMTn7S5bgqCeWl7VpFjYyeHSdYpzTZ1XKEzHKbAjMW2vr76hnhbWALYghXLXJ1J0sD3i4PhrRMAmUPmxBBjKgKwy+wQXA57b99cSYRQsZzTMyBmF5L51J1L6a2OlX+pP6Fcnw/zeS4V7yXG9yLkXte1rDlUnA4IyM2W5Zbdtr5V11Jvy7rGofFMH2o1jaRXVjlZzmtmF2uDvtpRNVMZbq3lzshXS2XN98gaX8OVSMsTqutgPZuFuVIbtCxPNDawAvTXD+HrkUzAFx7YBOi32HMEXAN9LXqpSY7Fqyp1g62xtnsWYDXlsPWlDxCQj6WVmlbeJCAAOWcjUnwvVKhWaNw7ExoyxhlZmZspAsQu6gi+mn9Cj8TH41ROEQFAGaFUWJgXdrrJfL7mudLcqvGHYEf13VpBkSRU/kW/tsv/jt/mR1tYpUqzY0cNWH/AC7/ANqw/wDdN/PSpVUCkBvks/tifvJ+DVv/ACpUqOXwJbY4tdjalSrEZwa4ipUqljPG3pyPalSoWwGZN6pnyqf2I/3ifg1KlQtlR2ZWv1fuoXxT60fuj8TSpV1PQxk10/tD0pUqkGXrhn9hb/zF/wAlqb4f/wBTwn7x/kalSrPkM1900yb2qnp9V6mlSrmWy2SMJ7IqaNqVKtYks9pqalSoloEeYbeqBxvfifmP5BSpU4lR2BOB/wDTU/vF/wA2meK/9VP/AI9KlTWh/wDfuUjpN9n+7g/E0RH1Mnp+JpUqaJlsrvE94v7ofzGjHRX6mT1/lpUqtESL3x76mL0/yzVj4f8AVr5D8BSpVpAUvB//2Q=="/>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8066" name="Picture 2" descr="http://www.sitiosespana.com/fotos/hombres/fotos/z/zac-efron-5.jpg"/>
          <p:cNvPicPr>
            <a:picLocks noChangeAspect="1" noChangeArrowheads="1"/>
          </p:cNvPicPr>
          <p:nvPr/>
        </p:nvPicPr>
        <p:blipFill>
          <a:blip r:embed="rId2" cstate="print"/>
          <a:srcRect/>
          <a:stretch>
            <a:fillRect/>
          </a:stretch>
        </p:blipFill>
        <p:spPr bwMode="auto">
          <a:xfrm>
            <a:off x="323528" y="1412776"/>
            <a:ext cx="3456384" cy="2595431"/>
          </a:xfrm>
          <a:prstGeom prst="rect">
            <a:avLst/>
          </a:prstGeom>
          <a:noFill/>
        </p:spPr>
      </p:pic>
      <p:sp>
        <p:nvSpPr>
          <p:cNvPr id="13" name="TextBox 12"/>
          <p:cNvSpPr txBox="1"/>
          <p:nvPr/>
        </p:nvSpPr>
        <p:spPr>
          <a:xfrm>
            <a:off x="3995936" y="1556792"/>
            <a:ext cx="4752528" cy="1569660"/>
          </a:xfrm>
          <a:prstGeom prst="rect">
            <a:avLst/>
          </a:prstGeom>
          <a:noFill/>
        </p:spPr>
        <p:txBody>
          <a:bodyPr wrap="square" rtlCol="0">
            <a:spAutoFit/>
          </a:bodyPr>
          <a:lstStyle/>
          <a:p>
            <a:r>
              <a:rPr lang="en-GB" dirty="0" smtClean="0"/>
              <a:t>1. A </a:t>
            </a:r>
            <a:r>
              <a:rPr lang="en-GB" b="1" dirty="0" smtClean="0"/>
              <a:t>‘feminisation’ </a:t>
            </a:r>
            <a:r>
              <a:rPr lang="en-GB" dirty="0" smtClean="0"/>
              <a:t>of the male as he adopts traditionally feminine roles and attributes, e.g. </a:t>
            </a:r>
            <a:r>
              <a:rPr lang="en-GB" b="1" dirty="0" smtClean="0"/>
              <a:t>the </a:t>
            </a:r>
            <a:r>
              <a:rPr lang="en-GB" b="1" dirty="0" err="1" smtClean="0"/>
              <a:t>metrosexual</a:t>
            </a:r>
            <a:endParaRPr lang="en-GB" b="1" dirty="0"/>
          </a:p>
        </p:txBody>
      </p:sp>
      <p:pic>
        <p:nvPicPr>
          <p:cNvPr id="88068" name="Picture 4" descr="http://www.insanityartists.co.uk/images/uploads/cache/Danny_Dyer_11-630x382.JPG"/>
          <p:cNvPicPr>
            <a:picLocks noChangeAspect="1" noChangeArrowheads="1"/>
          </p:cNvPicPr>
          <p:nvPr/>
        </p:nvPicPr>
        <p:blipFill>
          <a:blip r:embed="rId3" cstate="print"/>
          <a:srcRect/>
          <a:stretch>
            <a:fillRect/>
          </a:stretch>
        </p:blipFill>
        <p:spPr bwMode="auto">
          <a:xfrm>
            <a:off x="5148064" y="4077072"/>
            <a:ext cx="3768502" cy="2285029"/>
          </a:xfrm>
          <a:prstGeom prst="rect">
            <a:avLst/>
          </a:prstGeom>
          <a:noFill/>
        </p:spPr>
      </p:pic>
      <p:sp>
        <p:nvSpPr>
          <p:cNvPr id="16" name="TextBox 15"/>
          <p:cNvSpPr txBox="1"/>
          <p:nvPr/>
        </p:nvSpPr>
        <p:spPr>
          <a:xfrm>
            <a:off x="395536" y="4365104"/>
            <a:ext cx="4464496" cy="1938992"/>
          </a:xfrm>
          <a:prstGeom prst="rect">
            <a:avLst/>
          </a:prstGeom>
          <a:noFill/>
        </p:spPr>
        <p:txBody>
          <a:bodyPr wrap="square" rtlCol="0">
            <a:spAutoFit/>
          </a:bodyPr>
          <a:lstStyle/>
          <a:p>
            <a:r>
              <a:rPr lang="en-GB" dirty="0" smtClean="0"/>
              <a:t>2. </a:t>
            </a:r>
            <a:r>
              <a:rPr lang="en-GB" b="1" dirty="0" smtClean="0"/>
              <a:t>‘</a:t>
            </a:r>
            <a:r>
              <a:rPr lang="en-GB" b="1" dirty="0" err="1" smtClean="0"/>
              <a:t>Hypermasculinity</a:t>
            </a:r>
            <a:r>
              <a:rPr lang="en-GB" b="1" dirty="0" smtClean="0"/>
              <a:t>’ </a:t>
            </a:r>
            <a:r>
              <a:rPr lang="en-GB" dirty="0" smtClean="0"/>
              <a:t>– an extreme macho identity aimed at making men distinct from women along traditional lines, e.g. </a:t>
            </a:r>
            <a:r>
              <a:rPr lang="en-GB" b="1" dirty="0"/>
              <a:t>t</a:t>
            </a:r>
            <a:r>
              <a:rPr lang="en-GB" b="1" dirty="0" smtClean="0"/>
              <a:t>he lad</a:t>
            </a:r>
            <a:endParaRPr lang="en-GB" b="1" dirty="0"/>
          </a:p>
        </p:txBody>
      </p:sp>
    </p:spTree>
    <p:extLst>
      <p:ext uri="{BB962C8B-B14F-4D97-AF65-F5344CB8AC3E}">
        <p14:creationId xmlns:p14="http://schemas.microsoft.com/office/powerpoint/2010/main" val="1379805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84996" name="AutoShape 4"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4998" name="AutoShape 6" descr="data:image/jpeg;base64,/9j/4AAQSkZJRgABAQAAAQABAAD/2wCEAAkGBxQSEhUUEhQWFhQVFRQUFRYUFBUWFBcUFRQXFxQUFxQYHCggGBolHBQUITEhJSkrLi4uFx8zODMsNygtLisBCgoKDg0OGhAQGywkHyQsLDQsLCwsLCwsLCwsLCwsLCwsLCwsLCwsLCwsLCwsLCwsLCwsLCwsLCwsLCwsLCwsLP/AABEIAPMA0AMBIgACEQEDEQH/xAAbAAACAgMBAAAAAAAAAAAAAAAEBQMGAAIHAf/EAD8QAAEDAQYDBQYEBQMEAwAAAAEAAgMRBAUSITFBUWFxBiKBkaETMkKxwfAHFFLRI2JyguEzkvFDsrPCU3Oi/8QAGgEAAgMBAQAAAAAAAAAAAAAAAgMAAQQFBv/EACMRAAICAgIDAAMBAQAAAAAAAAABAhEDIRIxBDJBImFxURP/2gAMAwEAAhEDEQA/AOSrKL1egLWYzAtgFgC3aFZRjQpGtWNapWtUKNWtUjWrdrVIGKyyMNW4YpWsW4YrohCGrbApgxayODdd9BuVHotKzTAswKJ1oB3pybT1ccq9K9U7u+xxPjLjiHOkj/XCWpEs8V0Pj40n2KcK8wqe2WSAg4JiXDb2bvnTJIxIWGnyQryF/gT8Zr6My1alq0ZauRI3IGinY4OFR9+CdGcZdCJY5R7IHNUbmopzVG5qsAFc1RFqKc1ROaoQHIWhCmcFGQqIjQheLYheKBHtFsAsAW4CsExoUrWrxrVMxqhRjWqZrVjGqdjFZZq1ilaxbsYpmsREImsUgYpmxqQRq6KsBtkwjYXHb57KuOe+U1rmfvwCaX/33tZs0VP9R0Hl81ECGijQKn5fssWedyo3YIVGze7bJmABU8XVpXllWitz7IWRVke1rQDUUFK00awZk9UjuNjnvo3q51aADfPbwzKuT4KtwWZtXUzkNA7DvQnJjeeuazM1xRzq865k1Y3YOOFxH9Df2SiXDXIn0CtV8XMyMFzpGuedaYnVPI79aqsT2Ug1IRJgSTJLNbizNviDvxT18UTmtkjc6tO8NaHcZDTqqnomVncTHkAadaqwV/g7bmFo5qBueY48Dq0dpXZ3+U1exbMU+S/Ziy4+L/QE5qhc1GPYoHtRiQRzVE4Il7VC4KiEJC1UhC1IULNgFI0LVoUrArKNmNU7GrVjURG1WQ2Y1EMYvI2IhjESIYximZGtmMU7I1YLZG2NStjUzI1vI2jXHgCfIVVg2Ue8Zf4jubjX6D0+ShbJx38yo5HZk6k79fqtGOoa7rlvZ2FrRaez8DpHhjddabNaPee5dHu27g8YW+42muhcNS/9Tq7aDgqd2TsuCMAECWYhznH4I+PKmoHGnBXmC2MwiOL/AEx3WjPFIaak8DSvPeg0U2PigC03NGXE0xuGQyAjHKvxH75LnnaiyNjcRqeA48F1K87WYxgYA+YjQUDIhxLqUbl88uVbsvZx2LGW45D8bgcLeOFp1PMoeVDFDkjnEdxP95+VdG8Oq9EL4eAC6XbbqwNNdT8+qp3aWzUZUaoo5Lexc8PFWhREKnFzHhnqnNcWfVILum+zvx8VYbNFRvI5j78FqwOp0YvIVwsHkYh3tR8jUNI1bGYgF7VA8IyRqGeEJQM4LQhTOCjIVFokaFMwLRoU7ArKJGNRMbVHG1FRtRIhvG1FRsWkTUVGxEgWzaNiJjjWRMRUcaJIBs1ZGhb8dgs8hGpGEf3ZfUprHGl3amggLaVc4jD4Gtfviqyag2FiVzS/ZzWWtaLey2YkjgMyipLMQC6hIGqJa55g9nHG5z5Nw3KgP6lyWzsqIxs1850bqRnybz5K6dj5G2lxbFOz2mhOLvAbhjT6keCp3ZV8kEvs2QGa0OFQ3JoprqdqV0zKf2S0/nyXy2RkfsgxzpopfZvaTUCndAJFDWp/dLaHJ1r6dSsVwRxgV7x1Nc8+NEZbGtaNskH2YqWBjnOJZlV3vEUqKqn9tr+HtXWcupVhJNad0Zmp24KaoZ97Pe0XaCHGYomvnlbkWxgloP8AM/QDJUm8DK8ls0YjLq4BWtd8JOxXr3WmzSsjhETWylpFCXijwavdJiFSKEHgiOzd6e1tBFowPDThJY80IrTE0a8TXkpxrYDny0U8WbDO+M5HUdaKzWZpDGgihpXz/wCFp28sgjvBzm8GO5EYRVZYJA6hGmGg6B2QpyqtOH3RizL8GeyNQsjUwlahJGreznoAkCGeEbKELIELICvCiIU7woXBCQmYERGFEwImMIiE0TUXE1QRBGRNRIjJomoyFihiajoWI0LbJImIyKNaQsRsUaJIA9jjSXtDEXyNYK92N7z/AJOw081ZYo0BezPZvx0ydFJEeRObPWoSs/oO8d1M5+21tNllYQMTXF3MsIpXzb6rqH4eezNkga5oNYgdBuSVxy848Bdh0w0PQ6rpnZKR0cMA/TG0Fciekd3Dt0XmTslZ5HB/sxi1Dh3Xf7hQo+y9nYo/dYBuScyTxJOpXl3W6oBrsmrrQA0knQZq41RMnJMBs9BJ3RQUplwAyyXNLZQXpJI6hFGR0Irkc6jxXQLrkLyScqjIcK7Ln3aVhjtsZFCCf4nEtxCufEZnw5oJDKLfbbnjljwGNjhQ6tBOf2FS7XcDICS0AUyAbQZFXudxibrtkeVFULxtON43qanoqky0itfiKKOsztzEcXHuuAHpVLrobQmmhGnM5gjlRTfihanC0QgtOH2bQCQcJLTVwB3pjHkFJdrKjENwPQ0P0WrF7owZtwkSStQcrUwlCDlC6LOWgCUISQI6UISQIGGBvCheiZAoHhUUEMCJiCgYEVEFaIERBGxNQ0QRsLUaKYTC1HwtQ0LUfA1GhTCYGI6FiggYmELEQLJYo1JabOHMcCMqH5KaGNTTx9wjiD8kqb0yQf5I4dfkfwDcEnxrh9M1dOy3aL87QubhliYxklB3SBUMePBtNtFVLyGKVx51HQf4ohOyd4fl7U0nJkn8N21Kk4D55eK5LVxo9DF8ZJndbubQBNhMMqnIU80ksMuTVJe9gfK0iKYxEZ1a1pJJ5uBptslLRrewa9rmOJ00Ur260aHHDU8uWapV83bPHMcTi4HCSTm7DwB61Te0XU6PN1pmEh+OSj+tKUA2yVbva753yVhnked3lrmim2rjXwVOi+Gi9T20SWcZ1IbTyHBIbGylXO2RFy2X2UDxLIXvDTmQPiFKZJRe94iGFzidBXyFAPEqLbFydI5/2xvY2i1EbRlzQdySRXwyAV1u2z0s7Hfqp8guYWONz5BXNz3epOZ+a7JNCI7NCzfDipwxaegHmtcNTic+e8chTKEHKEfIEHMF0TloXyhCShHShByhCwwOQIdwRMgQ7whIFRhFRBDxhFRBEiwuEI2EISEI+AI0AwyBqYwNQUATKztRoUw2BqYQMQlnamVnaowWEwsXt5nBDI7gx3yyU8LEJ2moLM8H4i1vm4E+gKz5X+LCwq8kV+zjV6Nwygfy5/VV+2WerD1/eif3wcUppwLfHX6pVQYKbkj0B/Zc1Hfki59ge2TZI/YzmkjBk46OaMganfiunXTb2SAUINNVwnsbZQbbGNQ4SMI41bUegPkrubrnsshMDy0bA5tp9EuemOxSbjTOnz2COQd4V4JFarOyMEUAABz35JKb5tpbSjOtaJRe96SuBMsjWDSoJd5CgQuSGUza8LxFcIOpq7oK0qqB2yvX2jsA9xuZ5nYdEztdsaASCaAE1d7zj02CppBmeSTRoNXOOgFdOZ5JmOP0Rmlqh32NsjTJ7WXKNmdeWhPyAVvtd9iZ1QKB2bBwa06eS5/bLcXARs7rG6Aak7Fx+myJda3M9mAc2d4+O3QfVM+2J1VF8caoSYL2xWoSMDhwzHCq9lXShLkrOVOPGVAEoQUoR8oQUqjIgKQId6KkQz0JAuNFxBDRouJEiBcITCAIKFHwBGgGH2cJlZwl9nCZ2cJiFsYWdqZ2dqAs4TKIgCpyHE5DzQyAYdC1Ju2GbY2ji5/k2n/shLy7fWCz5OnD3DLDD/ENeBI7o8Sq/ffbBlohdMwFgLHMjD6YhWmZoaVWLPNcaRt8PDL/AKKTWkc/nkxyPI/VUdQVpIBXlWuXnQefzQ7ZaGvmiL3kbgjdGcydtQa1HzWM6r6N+zVpwWuOQfCQacRXX/uHiu+TWISAEcPBcDihDHtLc3UoabFwGXmV3+6C4RtB2aB6IJbY3GqQttl3kNoAPSi5l2xsrmHPM7AaLs09KVPkqB2iusSOc95oxtTnwCBqmNu0cjna9w7xoPohq6UFGtzA4nTEeacXuQ55wjU0a0ZnlpuoJLrcKhwo4trh3G+Y2T0zJKNsV2cUP3qiorveTjzA23Pmibqspxt2oQNK0rkK13KZXsQ2QtBaDoMqCulVdlKOtgsNudHQDI7868QndlvRr+67J/oeYVatLi4jCwE0oXAGhpy345oV7y11XDESamvH6J2Nzj0Ky44z7LnMgpVBd17tl7pydsOPRETLWpWrMEouLpgciGeiZEO9UCGRouJCxouJEiBsKYQBAQphAjQtjCzhMWSBrS5xAa0Ekk0AA1JKAs6qHbq93Pf+WYe40B0lPidqGnkBQ9TyVylxVl48bnKgm/8A8QHuJZY+6zT2pbV7j/I05NHM59FUbbbZZQRLNK//AOyR5HkTRQOjw9fv/KjkeMhSuvmaUWDJKT7OnjxxgtIia2rgNvIdUfaLf3QxpyAoOFdz6KKwxBzxiaCDTJzsI89U/vm5o2YP4eCradxziCcyHgn70WdsdFOhHITQZZnzoprJ3cLnUyOQOYy3IRZkZgxSd7AKNIFHGmjXU8UA5tXAHlXllUo4R5FvRc+yX5V8p9q/C5pbIXSEDFU1o0caAGmwIXV7N2gsp/68Y6mnzXBOz8Bc4vOmeXN1CB4NDfNWBydHxovYcZto7SLXDJ7ksbv6XtP1XLfxHvZz5jZ2VbGyhy/6jiK4tfcGg51VXvafAzEcztUc0iss7i8OxEVNK8Dsk5cai9MnP4FCAxHG8GpNGDnx6reC1UkGLEa0JJNaAmnBOLXBjAx+8wnMfEBnlllUbc+oHlpu1j48IycHE5DMgiv09UqyU/gmv2L2M9ATSoORoDlkct1tZ4TIQB3nHIeWWfLior4sjnOjbWtANTmANK+Cst12QRNP6qCvIHZa8MLWwPpG6wtijoM3H3nUzJ/bkqteLM1ab0tTWjvECvEqq2+0DOgcf7aV806dAyAWmhBGRHBWayWr2jK7jJ3VVcyt4o+6bUA+lfey8dkEJUzPlipRG8iGeiZEO9NMQZGjIkJGi4USIGwJjAl8KYQI0LkHsdQE0rQE0GpoK0C5vHavaSSTEUMjnGldMR0B4q63/ev5aBzxTGSGMrpidvTkAT4KmXbASzvGozPAgnXqEjyG6pGzwo9sFtEJOYGdfRR/lq5uyptlp0TSOxOOQkjwjd7gMv7kLebomCjHNlfu5ubGj6lYeTZvaQrtBBGRz4DVMrgtLmSNa/vxD3gdgciAdjQlRQQj2QcB3gaEbEHMFGRN9mMs3GvQV3HPgUSi5dFJbsDns5a44yQMzQ60B3GxJ+aiywuqde7Xrm6n9ocpLZI5zjX3iauO9dh+/NRzsJLYhtXEetMXyDeocnRjSBkxzdU2FrRx7x6uzTpoVbjHeFNa+isUXAa/eq0RDiA3lZTI0gUy9Sdvvkk8Njw5b6UO/LqrTh22H3VR2lgpogyYeWy6EsVuMb6Ttc1rqDGdaaYg0aUzNeSZ2fGGtLviIDegbUfJCsuxjntyyJqegzd6BRdoLy77S0+65p/2nTySo4EtyJdDSOxAOqcyKE9fhaOf3uiHYiKNNKnvO18Gjfrp1Qn5wEtAzBJJ45/4oOlU0Yaj7yWpJfCCs2FjamlXHVzs3eZ06BJrxc0c0/tzslWLeEMwZC1xDjoEfdlkaXV1Lc+XI880uIzTO6ve8DX78kldiZ+rGMqGeiJEO9OZzw2NFxIONGRIkQOhTCBL4UY2UNaXONA0Ek8hmUaAZWe29qxyxxA+4MTv6naeg9VC1lGNaPiIHn/iqXwudPM6Q6udXoNh4CicTvDXMrtV3kKfUpHbbOpihwgkJb7sveAWrLIMBA6DqKE/TzUtplL3l3HTpsphlkNhn1dmfSg8EDimH9NLGO4ARmD/APnh9UZPIGNqPePu9ePgoLM7OnFTSsqCfLkNgrjFRWi7F0JDAXn4dN6vOn7+CLsFnLW5gYjqTmeQr95razWPE4A6Mo4ji9wyr0bQ/wBybxWYBFGJSRBZrNTOic2aPC2u5+SgiYCadB4lGzDMAaAJqQxIgw7oS0O7wamQahH2c+0J5ZK2Rgwdga9/Isb0HvHxOXgqTbbRUu6lWm/56DANGN9VVLNYXyGtKN4k0CRkfxC5v4P+zcZcATwVrxgClUhu72bG0x4j+mNpJ80TaLS6ndheBxNB80yOkHHSI7faRnQquW2SqOtUpOrHjwr8kpnnbxz4EEFLkwGyGic3UzMnlT78kkxBPbodVhPP5A/ugj2KyerCZEM9ESId6cYA2NFxIOMouJEiw6FJ+0V7NfGYY3VJdR9K0AGdK9aJsx4AqTQDMnkFTjSSVzmDC0uLgOAP36qsj1QzBBSlb+DS6YCwCo8Rmo75lrJlphHqSm13CjSOAVetUmIk8yPJC9I6D6NWqd2/U+mQUEPvDqPmtq5efzQAhFm3rwPrl9URNmB4IWF2TjyH/cFNZ3VA/qHkiRYXdrz3jxe70y+iZtSmyWgBrAOBr1xGqZmSrfvijj0Eg27hV1eGf+PX0UgOZK1u091x+6j/AJCka1GgkZiXkz6BeSFQzyeQChZV72NcVdS6n7omwSNc0GRoEbAGji4jYIO83Ve1tfecK9NSfMt8lLOBjA+FgoBtrkeuVfFJ+ixzZ7Q52TAGN2DBn4lGB7Rk4nP9eYKgu+YObVo01G6y2yNe37qm/AxRe1nNndUVdE7TctP6a7hL7RIHDQEc800ntOKMxuz4FV8sIySZC2RthBdQDyT+yQBjQB91S6wxUNTsmkY7tTqc0MFsRmdRI5EM9ESId6aYgyMouIoONFRupqiRYHfFvBBhZ7xpi4Aa0rxKgu+yENPHJLbQ/HK5zd3ZfKvorTZ4xhFSK0S1+Ts6GGCjElu8cdtVV7S3C57eDyR0KsttJZC5zNszThuq1eTwXNfX3hT6j6q5jJETXKSeSj3cK188/qhHSgLWa1g0O+nlp6ZeCXYIzs5qHf0/UFbMySiO3UPoehRkNsDhrmopItNBUTqOcDqHv9TVM4pclX7xlAeCPia0nqO78gEVZbV3c0SkRMuF2TdynIn1RYeKFVazXphHgR8lj70cU1SQfIf2q0gJVbLeAKeKVTWxxTvsX2e/PzkPJEMeEy0951a0jadiaHPYDoglkpWS7I+wnZv8/aXSzNJs8eTs6Y31yZUZ4c6mnADdO/xB7P2Sx+ybD7UTuJLg8uLXMzzGLTCS0AA9a6q+Xrflnu5rC9oa1owwxsyFAMgFzq+73deM/t5W0DRgiZs1la58SVlx8pysLikiG7YsIryzKAvbumo0KavfhCR3lLVbJaQL6ADIhxm4n7qvJXUU1njoksAJhi0aPHojZVpYo8i475DovZSmQVIxZpXKv8BpCh3qeRDvViAyMoe9y7CwN3dQjY1GVeSmjKX2mR0j6D3Wmg66V6qpPQ3DG5E9mgAP+m97t8DC1g/veaIie0trQEAn4Q4PPjgqAvIrpxD+I9xH6QTTzTewXVCGFvs20drXUgZip1USZ0EmIXXhg+MV4VrXwS+9YhhD2EYSfdB0dvQbDkmt69nmjONvgKpPZ7B/FayTutLgHE5UbXPNKnaWymn0E9m+z0ttfRvdYCA55Bpns0fEcl2bs72Gs9nYAI2udu94DnE9aZdAtOyF3NDG4AGgHC0DYAVNP33V7jgDQsLm5GiEFH+lOt3YuyvGcEee4YAfQKt238MLOc2Y4/6Xmnk4HJdTcOKgljrpmKqra6C4xfaONW78MnGhZNTCDm9oIpzIIVMMYYSA4OGgcAQDzFV33ta3BY53b4MIP9bg3/2XIY7uaNQtWBSkm2KyRSekIg6nFbB/Ip2LEKohljbwWnixdFcwmuh8la+xnagWFj2mFzsbi5z2uAdSgADWkU0B3UYsreCkdZQdtajzCjx8lTCSaPb8tzrwDZHmlPcaNGg6VrqabrLvAAwnJwGnHmEDdbMLGs/kLc/1MNR83f7UytBaQGnI0Dg4ZOGWoRQiktE72B3hPQ0KTWmXPkmV8TVYA4UeNxoeaQYi76oZsGTN4W4jiPgjbPGXGgQ7G7BOrDBhbXc/LZBFWxWSfFWbOFBTghZSiZSg5CnswEEhUDypXlQOKEoLjKEhdm0cySiYygYsnuHM+SGRp8Z7Y9idUJjBIktnmR8VrCKLNqY3Bqg7ZdzJMiF7HKSiAEfYQFdt5T3e4GOUOYM/ZP0pyPw9R5K/3L+JNlnIa5xiecsMmleT6Ud95KkyNJFMvFK7fc4fmAPBZsmBPaLto7wJa6EEHQjdauK4p2XvG22aRscAdMz/AOI7Dctd8IHPJdKuntU15wSB0Uh1jkGF2WuHZw5glYpxcXTGxdmn4g2rDYpBzj/8rFzCz2kOyOq6r24s4lsUlP5D5SNJ9Fyp91101C1+NfF/0XPsIopGGvXcISOzzN4OHPVFMaTqC0rUgQhka39nkfRewGvI7hTtRFie1RYR7QfC9ppwzdi8w8qS8W4Qx40GXgcwjbbCCHcHAjx2Sy2WoNha12oyp00QvQLF19yCgCVDgNSvLROXGp8ETd9nr3jokSdsBhUMWFldzkP3+aaF2Q6D5IGNuM/yjLy1+fojJCjxmXyH0iCUoSQqeVyFkKNmUieVC4rd5UTihIFMQUn+o7w+SxYql0P8f2YS0o6z7LFiiNqGIeQMkHNan194rFiJhMIs8zqao+zuJWLESLR0r8O7FH+X9pgGNz3hzqZkNdRo6Jrf92RSMOONppmDTMEaEHYrFi5mX2f9Gx7KaydxskwLiQA8CueQ0z3VW3KxYtHh+rJk9iURjgPJeOiFNB9hYsWwA8nYBSgWteZ8yvFihR688z5lV++BRteaxYhl0VISRjMdU0t5wsGHLKuX9VPkvFiQLCrtOXn9ERIvFibDox5/YFkQ0ixYrEA71EVixUQ//9k="/>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2" name="AutoShape 2" descr="data:image/jpeg;base64,/9j/4AAQSkZJRgABAQAAAQABAAD/2wCEAAkGBxQTEhQUEhQWFRUXGBkYGBgYFxgYFxgcHBoYGhcYGBcaHCggGB0lHRcXITEhJSkrLi4uGB8zODMsNygtLisBCgoKDg0OGxAQGiwkICQvLCwsLCwsLCwsLCwsLCwsLCwsLCwsLCwsLCwsLCwsLCwsLCwsLCwsLCwsLCwsLCwsLP/AABEIAOQA3QMBIgACEQEDEQH/xAAcAAACAwEBAQEAAAAAAAAAAAAFBgMEBwIAAQj/xABIEAACAAQEAgcFBQUHAgUFAAABAgADBBEFEiExQVEGEyJhcYGRBzKhscEjQmLR8BRyorLhFSQzQ1KCwmOSc5Oj0vEWJTVTdP/EABkBAAMBAQEAAAAAAAAAAAAAAAIDBAEABf/EACkRAAICAgIBBAICAgMAAAAAAAABAhEDIRIxBCIyQVETgRRhQvAjcaH/2gAMAwEAAhEDEQA/ABF4s1M606QNLkD5GK9otzMPLVCuToiA29P/AHREOy/BaxOZaS1+IA9ST9IZsfRTTsrglbSwfATP6QuV9GZsvKv4PnDjUzVFywupKj1zGDfsYqa5NoV8NEk36oEgacbXiVAVbKZdgx3gji85JEoiSoHHaKmCYuk8C5AYaWO9xyiHjZDx4uj1bQrMUhDY2iLBMLEpSGcm3MwWWaASoGvziniBcAgDeBqjZRcQfVVGYhVbcxaq1SWgu1zA5KAlO0bMOMeFIbEe8eZg6FWQVeKggBb3uNt4lrM7gS1G41PKJ8Gw0G7suu2vdFioxCUhy2ynnBJAy2J2J4XlNgtzxMCmzKcik2v4Q14vWAi6EHzvCjXYiFe5FhDFsOFh/o9iZkv1ZIIbifzhjs7HU6QvdEcHWoLTXba2X8/WHI04Udo7DaBktjNAzFae1Ozo4BA1+sAujGMJTMxa5L78oYsPwVJpZiT36/SKM/AFUns+Bjo6NbQVpOkS5rsQQ3u+kG5YLSs+YBYR6fAWeYElC7na97DmSbaDvhxlJLopYE1lnPazZ27I5hZdrAd51go4nLrQ2EHPZ9Wmmufs1utvfa4W3PNaxjo4HNCi8yUbbLna2+mtrQMxLpDVz5f93yqn3WDywpA4WJ105QoUlRUl75ySDwYW9SbQ3+PD52URx0tj1W18ymJEyWbaa201/FtEFf0nV5RQIdRobjTyihKx6bLzS6lCyPoQy3B4aAXB4aeMcVOBr1ZmyWIAFzLe2Zf3WB7Q7t+8wDwUtMTkhJbRN0Fll66SCfdzMeeim3xIjYLxkHs3Fq9STqZcwDx0PyBjXjFOD2mYfacTToYzPpEM85u5m+JP5RpMw7xn6Susmze63xZ/yhkhyEHhDXNkL1bEe8FHpoPyhUWGWeLZjwKAW81/KI2My9osYMl82uwT6wUrEJl6bZpd/DIb/EwMwfTN/tHwMX8TcCWAeLAeiQb9khOX/IhrSjLlAvzgdTYYiHrE3HCO3a4yqbGKkummgm76RCR9E9e85WzsBbhEEjGUtedfxsSB6RaaWZ1g5Nhxj5iEoBQiqCNoIByfQK/a/wBqcGSSslTqf9XhyEE5005gEW6jcjjHNPIOVpaAKAN9vhFSlpgt8k678ibj0grBsircZfNlW6KNzxgIQ1VNsblRuRF3ElmjMCBfmIsdCpUxQ2Zbgk20gkzYqy9QdFkRxu6ngTeB2P8AQ9Jk/tAqpGlo0ajypLJYC+/CA9ViQdtrkbR24u2xvGloU8Pwg0ZskwleCk7eBg6OsmEWtbjHS06tOVpm3LaLNY6ZysrsjjwjWk/UzlFg+gcpNI4d3EwaqqkN2DYcuF/WIcBkXdswueBizX4cftJpNiiMRbcHKQpHeCYFR32HGLfpooUry1luBqVGaZMfsyxqcinUMwUKzHUXFucL1VV5rzGnOwILKnuJl362Yi2slrELxuLxHWVEsF5cy7glSy30IVcxW/3jZVF/xmFXGMUbK+ur2LHnftelzp4DnFUdKj0FFRVIK1mM5kYuScxAsW+6LkLYCwBNiQOAtsYGVnSIkKyPlO1wAL2G2nlCpU1rG99gAOPmfjFBpxsByufX9CHKLAbod6bpTOBs0xl5X1Q+PD1hmwvFnc5mBVl1LIQFPflNxxtaMiQna5/Xdxg7hlay2Oa+UeGnEGMlCujlL7Ns6A0aNXCYhDKJMxh+FsyqRbhYE+RjTzGJ+yLGf76qE3WbLcDtG+YWbKVvY6K2u+gjbDBQVIW4qL0QTzoYTujUrPNqO4S/iZkNtc1kY90LXQQdqoPfLHoGP1gmcjLUG3iIeqnDS1OjgixGp/0nk3Mab8IR5I1HiIYsJxuZInldTKJJKHY6akcjEsWrpjsrqiella6ixB2/2wQxaUHl/wC8kf8AaIu0ctamX1qSmXI2oBu4uASRrZha3Y9OUVMWlkBLEWux+QEdlXHGxGRNxYtUNC4Ni2vC8Wa2RNVLNMBJ5flF2XJGYGYdIp4iFz5gc0QkXwRmeyy1Rd+MX+s6tFZlvAirqTlzBdV+7FTEsanGTYyjra1tfXlBrYDQwVFZLIIBAZhCmcGl9YDKchgbkg/rWKSYJMmHMzlDwg5guHZFYTGFt78T4mN66BZGZUwPdmDja0N2GzlVR2bQh4tVy5JvJe5vqLk+dos9HcWeZNGY6chGpfIcUx7k1oa4sTrxgNiaOr3tYcLRNMrFzEDQxQqcSck8bRzdlCqv7OasNbPue694lwmWpN2uL8TH2RU7Zx5QQzXIKrpy5x1roF/9E0qsMq+QX745k46CShvZ7hjyvsY+CS73UWH0irUYN1cpiCS52MdbDgnHYlV8vJPdd2Es3I2LkbDkMoUXhbraRpllAJYC7BQTa3+q2wBNo06r6OpOp5bB8s8Iqu/AlSQMw71trCgZEyTOmgkBuzny+63VkNbXYMANPCHxnR6kIc6fwxBmnsHN72u++tuHDaKTrbzhx6c0oadmQX0Oo4gHsN3koVvChM3irHJNWIzYnjlTOpTaDTUfKLtE5ysdtDf0ED11gjQsGAXbMSp87QcxSHv2ZU+aupLb9bmA42CsWI8t+4x+jmjBPYy98RlgrtKmkfhayqP4S8b20DHo6QOxt7SZh/Cf5TCn0SqQizieM23oifnDJ0pe1NMPcfyhDoJ1pN77zZnwEsRzdM5CtI95fEQRlEM0xhqVa3hA6VuIF4RjT/tLSbDK7uSeOgJ+kSVYzKraH3CKpkyhGPbA7NzY7WNhx0teJscrlIlCY3aYOe82YannvAjCXJrEH3VkSjbkS77+gil02LdZTKguwlsbeMwj/jB5VeNoTm9rPuMVP2fvHutvHXRbFJcw5GBzDmDAipopi/aMdLarHsGxIufs0tzMRJaI2M1QAJhY7DhEi1vWDKqiA9ZTTZgYy76ekUcGxOZTsetUn9cI6rBcW0XukQUe81iBe2147opeaSGDX02i/pVqc0u3jFegwrqLgnThHWDSohpqAWzOguI6o6YAmdIF7Ahh+uMSVpIViG3HpALA+kKyFcOTv36xsbasbi+ST/6jTMc2jXOh0+ET0larXIOpgNMlyaqsDJbLbXcDTuMOWH4ZLlS5jKBYA/K8MdUG1TIhm7JNiLcIO4LVF5bDL7p3jNqbpGSbgEL38u6HeixZWljqj724EZx47Da+wtQq/W9mwQjtHv7oNYjMugCgEjeFfBc7TCuY/hUakncw5UNHll/b2vvkU7DvI3PhHKEp6DhFvoVqec4aeCOyUJ7gcya+IGaFqolL1ztMFw4Kv4HTy0MN/SrEElLmky1JsQQSbEEWII8DGbYljgf8LHdeXgeIguDiqPS8aPGNMixlA098i/ZIMinSxA0BHIWAhLxiksSQDDes/MpihUUgYHmY6E+Lsqyw5qhMKkb73i5h8vVWIOjqfGxv9IYv7JDbi3CJ5GBKD2SV+I0il+QmiP8AitPQ1exZia8NbcTB4dlQPl8Y3loyn2N4esubOJ94rYeF1uR8PQxqzQyDtWS5YuMqYu9NT/dm8R/MsIAJ/Z5Xe80/xAfSHjp89qfxI/mWEdP8GT4OfV2/KOk9mR6AkgdoQKoacftIa23WH+FoK047Q84G4Pcu3cHHrp9YnQWX3Ia8NT++Mf8Aoy/h1hgV07xdZM2QP8zqb+RmTPygxhg/vUw8paD1EyEv2lSC9dLHKnkj1MxvrDGk47FZVcQbI6RPmYuSwPA7DwifCekvVM2gymAlZTdWcsDjMAvCvxpk6in8Gt4VjfZzj3TFeorP2psgULbUQi4X0lKSxLy+caP0Wpwyia4tYeEInBxMlFR2VZSVMhTZc3K0S0+JTJyEFCltDmFvnBGs6ToCFA0BirW44k5SEAFoWwEt3QOmyplsrG4PGA9bh9jYWMXP2lzz02jmgS7EvfzjVKhnTBeH4Gxm5kzLzO0UelM6bKBRZjgHQgE2PjDHW9IOruqjuuIVK3NNN77mH45Nu2bvtgQSJxXc2jqlrZ0vSWzA9xMNLoioMxtpEnRfB/thOexQbDnDvyKraO/I32O/s5WbT0MyqmlmnzmyqGPuIvyJOY+AEcYh0lnkXBtcnTl3QSx/FlNNTpL0uCxA/eIHygE2Fu/u5VA95mOVRfa54nuELeT6PVwY/StA2ZjLzAc5JN4DYrSZ17OjbgwWegKtuCBxB0PeDxiUSLDWA5Mp4KxSwisa7I/vCC+aKtVhDvMaZJUnqpZmTAB9xSoJ8s14+Sp17Rs97QeN9phFDeJZZ5RUlNFuXCWMscOgdf1VShJsD2T4Np87eka+5jAsPYqwIvGxdHMZWfLVSftFUFu8agH4H0i3x5WqPO8uG+QI9o060lf3h9fyhPH+HK/c+bMfrDL7TZlpcsd9/g0KubsSxylp8r/WDmTx6BcnfyMVsKH2jW4qfmInlnfwPyip0cclmHID4sIQdk9yGrDF+3mnmEHop/8AdADp5MyzgwA0SWPRYPYZM+1nW4WH/pSz9YUemdQXrZ0vgolj1lo3/KGS9orKrX7FqvbrLsIXnbUi0MTI57CjxMUmowD3xkJJAR0gZJnZGBte0aBgfSYdUTMYLwCiECtlMDqNI5p20PdBzgpKzVBT7HRqwTpwC7Qw9dJkL211PGM6oZ5Oq6ERaxKpdlGYkxPLFuhzwpr+hyl41LI7C31itXYiGFrWPdCrh1QVWDlEgcZjtC5QUQJYow2cHVbcTHVNRAHUxBKnqWNuEFZEm4zW3jm6JpNgqqoWm+9sI6w2oEpgGY5BwvpBKtxJJYChSxOmm9+6CvRDoM9TVKayRPSQRmBR0XVTft65sp2vL1BO4h2NOSpmQi5BnBcOapXrUlsVUFLZWuCGbhbeOsTU5DKuZb5ie0pB91RmsbE2sRpteNVmLcdlsp77k+fOKc+laYermNKmpxV5ROnjmt8IN+Mqqz1sXkuFa6MilyuwgYWIAuBwPEesQYgbKdPzjQMT6F0/WMJExpIABK5Q8lbmwAuQQTf3QbQvdKOhVXJkmZLK1AAF1RWWZrYdlCWzet9djaA/BJFK8nG/kH+zfEkkrUzpqM3W5ZEqWq5ps4kM7S5a87MtydBpeM9KGVMeWdMjshBIJXKxFrje1reUan7PKA0ZZqzLJqXsJUt2ZnSXvMNlBCFyBfjZRflFKi9lE2bMmzZ9TLQM7upS75ixLZrHLkW52uT4Q6UOUUkIjlUJuT+RHlvpeL9PMB4j1EPlNRYfSCyoJ01SVLzgHe40NltlTyHmYr49VAocylENrOstZstfFVawHiImeNXVlKm2rX/oCw+oQak3ty/ODHR7GWWpRrWUEZgo1I1tcnc6nTbXvhdWTm1V1FrEFLMjDW2hG3C2hi0jleIuOI058OEX4scYrR5ObLOTqQ1e1KrBeWAbjLmHmP6wDV7qn7q/yiBfSPFetSUWOqhlP8GXTwvFyla6L4QvKqZ2N2iuuzfumB/RoEM9zvl+d4JSpOZZgG4lsfhFDoxIZUbNxK28gYQh0otysaMHXtzzza//AKcpR/LADphgE16mbNloSDk245ZaL/xhiwpe1PPMj+VB9Imq8bZJs6VlFlmMgJ/CSL/COyOoomzNpKhEkUploxmCx4QMpcLLHMQbDnDXiSZjnZgRygROxXXqwLA7GEKT+BUZN/ALrqdGBBHCFqXKFmtDNidYU7JW9+ML0pXmTAktGZmNgqglmPIARTitobjtPojoGIJtBirlXQd8NWDexrEJi53MmRfULMYl/MICB6xN0i6B1VJKzTQrIv35ZJHmCARBZE+ynHJdCVTplUgwRpp5CEC9jFehUOwvteD5mpfLlFoRJ/YryJJOgVR0YU5id+EFMVq8ssAGw7t4rzUsbgXWHX2edHUms1W6dYJZyyUYdkzdCXI4hQRbvJ5CBjHlIn485Kgr0D6DyAiT6q5nmxVGuBLDDs3Q7k76/CHXo/QPKDvUFDOc2JT3AikiWqA+6La25kwKxeoktMVZmeTNNirjsEnUbN2XGp0N94HYHjE5q+olNNWdJRFClNgwNmBHO4N9SIrhSaRd+PjDX+/sY66vliaqX7bX01238IrzaiZcgEiPTpCNNVyvaykBraj9fSO50zKpKi7cBzh70L18HVKwuqsdcxYjj2bD5sPSBc7pJMYzbIAgbKl79pf9WhG++nOOa+oJ6s3KEo5K327Si3laANZiKS75iNBfvtsNPEGEym70akTVNWHmdbNy9ZawPIbAAchFas6S5AJcsl2N+wpGnff7sIuIY3UVc0y6RDYaM50RQeb7bR3TU8un0dnnzOJUWQHkDexMdDG3tgzyVoLTqEzZjTJzHt/clsQosAPetmJ05iK1TIlSFLqzodAMk17seWpO9vhEDYn2M7WRNTq2/cLb20v6Qq4ljBnNmNgouAp4d57/AChrjFLoSsmRvtjL/ah4ga7mwB8dBEa1Y4HQ+GsLsmu2G4Mdmdbx4c47lRjVlnG6u6Gxhpwx/spfeoPrCBXTSQfCHTD5uWTK/wDDT5f1hWR2NxqgzhK3663CS8VsOSyjxi3hF8s//wAIj1MR0o0XxMSX66Lmv+Owvhg9/vb6iBnTFD+0PY7zZn85MHMLTtAc5iD1YQm4lN6yqmkH/NmfztG5n6USyxOT18FDEaCYDcE2iCno+0C4hoWqBWxG0V6ico4RI8mijBinfqiUcRpUOWyxp3s36LpTy+vZR1kwaHiq8hyvvCxgeAPVMmQAKurMdh3d5jSplQyBUVbkad0O8frlId5CXsgFVePTpaupVgGUggg7EHcRQkSz7zG55cIvU88EafK0XxlfZBKNdGOY30IlU02YFBCNdkvwB4X7oVqnC+rvrcnaNi6dANLU8Q1h5jWM+raMlrx5eXI4zavR6McSyYuVbFGVRT2KoupYgAcydAI1fohNlCjEuVMOWVNmqXUAl5gazsAfuksbcbAQrYfTnrhYdrK+X94owX4mDXsw6CTUlTJtTMmKk13KSAbDKTo7EagsBsOFor8f1xbRLKEcMla7CNVXVIZqeUFqJjSmcZV7CAmwZkmG1yTsCT2Y46F9GplGHepdc0w3Nzc335b7w7GhWXmMlAHewLbmw21PjC3VUlQ0yxVEUfemOC17bqig25akRTGPHYMsnJNLou1uOSJIu2ZidBlUn4nQesD6zpRLsMo35jXnpb6xLM6MMy5pk/Ku50IHfuYWZmJ0outPLecw06x+yo/dX842U5AKKaKOP47OmG6KEADXZjpbc+Gw9YWcRIMvrKiayS23awzMD/lyE/1nQs7CygqNSbRexyoRAZtRpKU+6DYzm3Epe7YsdgO86IdTV1OIz+fAAdmXKXhbgo8d/GNxw/yYvJL4QSOKNOUSZCLKkKSVljU77ux7TNzPlHVOCmgcqg1Zr2B2zWBNvhF+Zh0yWgk0sma+hzTShVWtvZ2spHcDASdh5v8AbT5cscVlsJs392ydlT4sIZQjs9XY117tmZgg2ubrpoL22Gl+Qv5mlOW3KJJ82WOzKUqu3aIZjzzEaeQikWzW3sCdTt3QL2F0T577aePDyiQTdyYrO2m9+Oh/rEbTTYcOUdV9GWT1D3B8IaaqflSUPwj+VITuHfDJjr2Esdx+SQrJofBGodAsME9p4I7IVQfMt+USdKsJWmmSlQbqx9Iuey+eF/abgknq9v8Af+ce6fVIeokgAi0s776t/SOUVwug5SfKrJEperqhL5TZXxyGM5En7c/vv/MY0+ewOIsdf8aX/Ci/lGZ0s4Fg3PX11+sS+XqKSLPD222WWldqLtBgbVM4S08zwA4mIZb7wRw8TEDOJjSr7Fd4iwwlknSLss1CFmlyFk0UlULAcLnQk84neol2uGU8b3BjPxJ6yxd2mHizm5MG6OmXLa4j2vw+mkeMpXK2MEivBa4IyxPV4nLWUXY6cOZ5WhWea1LYohmJ97XYQKraibWTwJamwHZUbDmTwiJ5pR9NbLP48Zer4+yTF8Vada+gB0EQU8nNfiYZ8K6GqFBnnM29ht4d8MVPhUpPdQCEx8Gc9zdDJedjhqCsQKLC2afKGUgFhc24DU/AQ8YrPITKhysdF7hztHsXUog6pRmZguuwBPaPPYHaKWIVa06ddOBYmwVFF2J4DuHyi7DgWGLSZFmzvNJOjmTTuVVWZibXLG9gBxJ2B7oCYh0gWmYJJl9ZbeYxJHPs3PA84pYz0lnTk0Xq14rfTwLcflCnWzmKm51I8YJzXwAlvaC2IY3NqWOpIG+tgBv5aRUlTlmXyGyJ/iTCDlX8INu29tlGpiDo/hc2dPWWptIVQ0w2FlHD95ywO/C99oJ9KsTlSE6uWEsgNgTZV7+89+8HjxuW30KyZFHS7FnEKqkz53pzPKi0sTiRLQcAskWBvuWYkm/kFqv6W1NskthTy9skhVkqPNACfWPuKYmJpJI8DzPf3WgCyHa2ndDL+hS/s4qqtnJ6xmc8c7Fj49q+sRBzcAbDkfWJsmmu/AXFo4nSdLX8f/gR1m8fsiaYddQfn5c4sy5diD6fnH2UlgDbS3d845q2Ay7ki9o6/g2kcTHN7baRC2pEcsTe/nHjM4n9eccBG7JZZ1A7wPUgQ34lKzMO4fX+kJlDq8vvmL8xD9kzTG7lH8zwjIiiBpnsvTs1B/Eg+BiPplrXyhyRB6zIs+zEWlTu+YP5RFfpLricsd0gfxxq9iNfuLU1718zunN/DL/pGdYZLFkP4R8ofXe1VUNyeqP/AGy3/KEnDafUdyj5RD5r6/Z6HgLv9FujkguL7XiSurMzFRssV503ICe+Bsmfd2POKPBhxhf2K86dz4/QZFcVUC8WqHGTteFmtrQNO6KtJXdpvSLLIqNBlY8bgDUHSNCwSXKSUrIAMwBNtyeN4xvDm9zxjWujZHVDnA9uwm3x7DBcnbT5x8yn/UY6BgV0gzPLaUjFGcZQy2zLe+ovppvBJWxT0WauoUWzHQa35xn9fiwmFnd7vmsBfsrroLcoKTcNk0tIKdzMmJYqWea3WEWLHKykFNb6LAijwnDlHZp85vf7V5kxf+2Y1jty4xksbZyyJAvGMRSbmloU1OgU3Y25Kt9zwgNWK6IRMkVFlGrCW5/4xpH9vJLAVFCjbshVHLhwiJcezgWI8+d7cTHLBG+zn5DqhH6O9IpjVMmXTyZgpNEZgpN2ZRea8y1i2YjS+gvC/wBJ6rNPmIWUqrEWHMH/AFHU6g68Y0DpN0tlUaHKyzqo6IPuSr2Nyo0G+w3NrmMWeezszOxZmNyxOrE6k+MHJqKoVFcnZNU24aaRVJAGm/fHma/j3a8Y5C3vfw0t5XhI2ke4/WPiSti2/HX0iXqrjWOJ0223r+t45HbPTJgA5CKE2de2gBPjHc5+I1t6d0RICx9Ba3yg0qOPslPQb90RTXLGw2iSZqAq7ne3yj6ZB1VNSAWa3AAXI8AN404u4bTWnSB+IH6w8047bnuX6n6wrYfK/vMnu+ghskDtP5fyiJ5uxsUaT7NQBImE6Xmn+VYr4t2sWl+MgfIxB0QnZaUj/qk/wiI6ebfEkPKZL+Cj8oZXoQLl6mSTj9pWH/8AtP8ADMELdKAD5Q24NJWdUzEbVX/aQeGjOeI7jDGvRenQaSl+Z+MS5/GlmqmWeL5McKdrsxvpDPKlBfc6wOL5TeLXtAmhamYFFghtaKMyZdFPMRTjhwio/RPknzk5fZWrJ+Zie6K9I13A56x6dpePuEp2s3KCBHCh3SNU6JzLqR4RlOGG5EaDguMyqf8AxWC3Gl41bOfTHgCAXSOYQQAcpK3B7x+vjFml6QU7+7NU+cU+kYE1JcyWQ2RjmsRswP1C+sFTQq00ImL43MmEy2GouQSSb3BBvw5QPubZr68PhtBCspCWuOFxfkb2OvK0DzIPLx5aa78Iy38gaOKSdewse7h8eHhHzE6vJLJLW5W89O+PZ7EX56DTS3lpC90jqyfAbRvIygBXOWZiTe+pO9zFB7aW2iaY/GPIPT9bwFjEqI5ZuL/S0SOLb2jpRppraK8yci+82vIanw02jDT7UTdD8P6xWCk7C5/Xx7o+NWr91dbcT9BFdpzNxsOQ0EGk0Y2S5AD2jr3an0jpBfQHIDoeLH8ohRQOX1i1JUDtE6AcvhHMxb2emFZS9ka7XO58+EMPRLDG/s7E6s3sJcunU82mzZef0UL/AN8KE6Zma/CNqn0IkdFpS2s06dLdu8tPBHoqKPKO6Roh4bL/ALyvcG+REMUo6t4/QQGwtftyeSmDKcfExM+x6NT6AYbLeiRmGrPMvrbZyo+UCRQr/axlgdnrF0uf/wBeY6+MG+hlckrD6fMfeaYB4mY5gVh80NjDH/qN8JRH0hzvihWuTJ+hkkftTm2wm2/8wAfCHorCx0Ywx5U52fZlNu675rHvtDOGjUYz85+1ummS62eXRkR2ujEHK4yj3W2J3uL30itSUxMiXccI/ReL0smbJdKlFeVYlg4uLDW/iOcYfXZQbILKPdB3A4X8oOrNTFmdTkRHQMRdTzgxOQQO6uxMZQVjBhA1EOE/oU9dLVlnLKym2qlr89iLQl4CbkRsfQtvsD3MfkIxaOktUK9H7OZ0kdidKY8yGH5xFS9F5tHN/aKmYnVIGYhGbtG1kQ3A0JbbjaNOvGXe0XpaFzooLZDZgBnVgea7Ed50jXJ0BDFFsFyukEmcWsbb3QmxB5966bwIm1zzHyqbWOyn1PfHHQvC5TTptaydiVYJ2iFE1hcgIfeGQ8SMtxvfSr0hk9Wk2pFsyAMlgLKxmIqkfEeBMYk2rsybjy0WjIyC7awGqUE0ka3/AFp4wTnvMm00qewEszgWCDXs3srX5GxIHK0CFl5LtfUa6wpzSdDo4JSVgOoype99OHHzitVVoUaDXhfj3+ERYhibTHJlgKLm1tSe+5gaVvqdTxvvDVH7Es6m1LvuxPwHoIgixLWPolX46QejCuh1ica6jhHmpuWvhH2TKO50HOMtG/J3LQ7aG/OOamf91dAN++PT599Fvb4mIpcu5/Vo4wt4PLBfM3ur2j321A8zaN36e0/VYFQSmN2DUwJ5kS2Y/ERj2F0V8sv70x1S3e9gB5Ap5v3RuvtmpD+xSMtskqchPhYy1t5sIGXRy7MmwkfbN+79YKyuPifmYHYQPtH8F+cEZY0iZjzV+hMsfsUi4vox9WaAODj/AO5TSOEyd5aMB84OdFJmWikfufUxbocOGYzggDdrxsdWJ53MUVaQv5YUlC0SI2sQyjr5RIg3ggRd6fV2WSJYOsw2PgNTGUVs7tWjQPaRKKAT2YZB2QONyd4zEVSuxN9I2wkiSe9hA6ZN1I7oszZlyYHmaA94wIYOjTm+sav0MqiMy8DYxkuAt278I0jo7UAMDAoKrQw9MMYeRJOVCc1lDAMbX02X9axkYwqZNqFlAMHmOFG9xfcm+1hc68o3ZWupHMQmVuAThUieWCSZd5jMG7YC6lF0+9tfkTGfJikuItdOQlHJk0kgWVCxc399zuzG2raAnltwiaV0bWrw9+tdpSMFswUFmy3JCg2Frka90K/Tt3d5a7zGALXvq81iwHd7wGmwh/6TVsyXLRJaJeUqo0sXRRZQD1YbddCBBylSFY4cnYn47UAvlC5ERVSWv4FAVbc9BrCJ0oxH/KXc+93DlGj4tk6ss6tbQ6C5F/3b2tz2jIJpV5rsCbFiVvva+msT44JvkyzLmqHFFQAAxdCLHyqpyRcWitKY7eloou+iQuJKG/6MczksNB4i3ziDrdOHrz+UWJcwkflAu+zigzEHQkecR6mCJQDe58bRB1B/QjVIxoqgRfo5IF3b3V1PeeC+Z+F4+UtOWZVUXJNhz7+7SCYlqZgQaypQLOd8zAXY/ICNs7oO9BaYzMRopbakTFdh+K/Wt5AADyjZPbC/9wA5zpY9Lt/xjNfYjTGbiPWt91Jsw+JAS38fwh99s80inp1H3p9z5S5kDLoyBl+EDVz3j5GL8kaCKWDjSYfxfIRdTQROyhGi4HVItJJMx7IiDNcaA8hzJgDivSZBiMhs1paBhYkKD2WC3uQAMzDcx8o8BnT5aBWUKACASbajfxhUxXo9NnVwpUIMxEZm5EBgWte1zYjSNk20FFK9mr03TOh1P7Qt/dykMrXHAAjX1hWxv2jzJc89QqNJyZlzAnMLZgdDoSCp7tucK1R0HxJVZv2eXMAJuqTAz5SSbqL6nXhr3QCpZugkf5qMUZQCe0Q4y873vpATlkaDjDHY+9N+kaVdBJyn7QNL65be6SGB12IzAi47ozuZIEF5zlqV5gPZd1lAcyjmY5PhZB/ugfLGkPg3KNsVKKT0UDIPAmIpyW1ghaBmIPBgh3Ap1nEaJhtUAFPeIWPZh0UStlvNmOy5GygKbcAbn1i97QaVqCZSrLY9XMY3vvdbH6wvnuhnGlZrdBMuoMUeldVkpnHF7KBzuRf4RUwGrd5YyEbDeKXSuY7dUjECzAm1+NwIbHbJ8mkZ57Q1tUtY2ItYjcEAAEd4+kMWB49Mr5U0TguaUkstbUTL5gzWI7BuBtzMCen0o/tBa2hAPrtaOPZ1UhJlQr7PTOfNWQjTzPoYKaszFJplHpPMaXTzShsbW8L6aesZnKkkC42/W8an0hRGlTMxuuUk+Wo+NozulUga93y3hUHSHZuziXMItvrzjqfKBFx/WOnTltx/XCO5Q05iNFFJgBYX4d0Qo1rEf/EXOr35Hjy5RD1Vhpx5iO5M4+MbgH5bx6XKN/LwN+EdKg/ptBSiplUdY2w90HieEdyOPInUJf8AzX0H4QTqQOBjifK6qRa1mnMfHIpB+ZHpE9HJM6ddthr3d0d4q2eoIHuovVry0305lifQRsQWaj7AKKyVE3wQeZJPyHrBP2yN2aZfxO38JH/KLHsQk5cPdv8AVOf+EKPzgd7Y5n2tKv4Jx9DJH/Ixk2bBCDhfuN+835RamHaKlE4EvXiW+cWJj7QhjzV8BFqeVb/QvyhSk04/tqpfXMkiW668XKhvEWj0eg0czRaJvp8hCvX9BKU1nXjrEaa6zHCPlUuCxLCwzLmub2I7rR6PRk2akAvazJVBToihUUMFUCwGgjPpfux6PQxdAnJGkA8Q3j5Ho0w2r2QUyy6WaVvdnufQCA/twnktRDvdu+/ZH1MfI9E6frKppcf0NPs9nlpa35Rc6UDt371Hwj0eirF7iHP0K3TdAURuOX+kJUi4ZWBIN9CDYjwI1G5HnHo9BvsVEhx0kkZmZu4k29NoFhQd4+x6FzWw4u+yu6DXuiOWu4j0egPg0+uIiKjMsej0aujUT08oEjTc6xNVPc9wNh3Wj0egDkFsLQLKUjdma/8AtFwPCA+Edp7tqTmN/OPR6GoCRvvsb/8Axid82d/OR9IWva4397lDlKNvNlv8hHo9AzDgYviGJTVcqrkAE2H+4w04PUtMlKzbkR8j0DNLiHB7P//Z"/>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7048" name="AutoShape 8" descr="data:image/jpeg;base64,/9j/4AAQSkZJRgABAQAAAQABAAD/2wCEAAkGBxQTEhUUExQUFhQWFxcXFBgXGBwXGBgXGBQXFxcXFxgYHSggHBolHBcXITEhJSkrLi4uFx8zODMsNygtLisBCgoKDg0OGxAQGywkHyQsLCwsLCwsLCwsLCwsLCwsLCwsLCwsLCwsLCwsLCwsLCwsLCwsLCwsLCwsLCwsLCwsLP/AABEIALEBHAMBIgACEQEDEQH/xAAcAAABBQEBAQAAAAAAAAAAAAAFAAMEBgcCAQj/xABGEAACAQIEAgcDCQUGBQUAAAABAgMAEQQSITEFQQYTIlFhcYEykaEHFCMzQlKxwdFicoKy8DRzorPh8RUkNVN0FkNjksL/xAAaAQADAQEBAQAAAAAAAAAAAAAAAQIDBAUG/8QALREAAgICAgEDAQcFAQAAAAAAAAECESExAxJBBBNRIiMyYXGBobFSkcHR8EL/2gAMAwEAAhEDEQA/ANxoPxHj8cZyi7tzA2HmaHY/i8ruYlXItypN7sf0oe+AtUt/A0El6VHnELeDf6UW4dxiObQXDfdbf076qTYWuVUg3BsRqCKlSfkGi/g17QHh/HgQBLofvDY+fdRA8Vi++PStLETqg43iscWjHXuGp/0qDj+Lki0YI/aO/oKDLhb3J17770mwDkfSOInUOPMfoTRPD4lXF0YMPCqe2D7q6wrvE2ZfUciPGkm/IFyLikHHfQ/C49JBobHmDvUkAVdIVkjNXMkgUXJAHeTaosuLCjTtHuH50Ax+HeQ3Y37hyHkKTGWBeJQk2EiX/eFSw16oUuDIqRw/GvCeybrzU7encant8jout6V6i4PGrKt1PmOY86eqybE4vzI8q7BqPPOqC5P9eFV/iWOlkJVSUXw3PmaTwNFpr2qOMDINQze81NwXEpYzZiXXmDv6GlYFrpUzhsSrrmU3H4eBp29MD2lXhNVvjPSEjsQ+r8v4f1pN0BZaVZ0+NlJuZHv+8akYPjU8Z9ssO59fjuKnuh0X2lQ/hXFUmXTRh7SncfqPGiFWIVcSAnY2ruhvFuLLDZfakawVfPme4UAERSvWd47jE7MfpGAubBeyLX8K5w3HcQh0kLeDdofrU9kOjR6VB+CcbWcW9mQbr3+K94osDVCA0uFHXE+P5CnJcPXuMxaxlmcMPtWAuSFHasBvYC9hrvTGK6RYRFjd5kVJBeNjcK1t9dgfA00vAU9jUuFqK+DorhuIQTAtFNE6i2Yq6kC+17HS9SBDfbXy1ocQsr4wJqRDgbUY6jwr0RUKKFYPGHrpIKIdXXmQDU2A8dBToCH1FNPhb03P0jwiNladL+Bv8RU7CYuKX6t1byP5UYHkGvwy9PwcM7yT5miwjpxUpUhEeHDACupMPUoClRYUCMThKGTYOrO8d6jvhqKTGVgQOputwe8aVJwsmIPtObctv0o4cKDXkGFI0NiBtp+NFCIMeHJ1Nye81ITDDuqcIq6yUwIywVBx2EG+gonisQsaF3NlG9ZvxvpK0jPlNlBsCdgPTnUTkkXCDkF34gsTXVzfY5fzvuKkr0idstiLG/8ARIrOXdW1ZnN/ID41wuPaJFMJzWPaDXIYHTW1Y9mb+2jSpOMGS6uWsN7agjTXvNNiBHF0IPlVRwHGmVgGUrcXFu0LbXBO/iKIpjGQ9YqEnQ3Q9lgTobeWtUpfJD4/gKSYS1MtFR3DMsy5lI2BIJAt53qO8CZgvWxZibBc4uSeQF7k1fS9GV0CVuCCpII2I0NEcPx+caXRgPvDX3g1yogYsBNGWQMzqpzFQvtEga6UDj6T8PLqqYgu7sFVUjY3JNgBpTjCXgJY2WKbjc7aAhf3Rr7zUFEc8/MkXbXx3qVHiIMzi7HI6xbCzSN9lO8jn3WNE1iUcvjR1B4wVqTCa1x80qwMyjZF9daaYSH2VHuo6ILAiwFSGBII1BGlqLYfpQ6izGMkczofhVU4p15m6pmtOAcsTfU4qLmF+7KB3d16pGJ+Tx8Q7SYWVOrJIKTPlkjce1G197aa9xFNRzTdFdG1ayb/AMeQmFyn1iDrI/3k7QHkbFT4MaoUmFhxUXVKbQYwGXDNyhxKjtxHuBPLzrRJWsayDgTBMViuGu2VWlZsMx/9uZTmjI7gy5R6CtEm1a2shCSWHp4f+wfwLCPFhOIq4yuHw8TA8iJWJp3jkrpw3BIjG8k87C18xKnIAtvOrN0gnV8DJKVyzvLFHiV/+WIMCfUAU9w+CNcJgpyueZBKuFi75ZJNHPgoF/Wp937Xs/g6/Za9L0W+z/gZ6NcOxOHtEcQ5xMiZ52Zi0eFi30DG3WHv/Krn0ZxhljLqzmEHJCz6vIFPalYnkTcAdwvzqi8UBaVeGwvmlmcNj5r6n7TIDyCgHTyHM1p2Gw6xoqIMqIoVR3KBYVcrf1S2zik4r6IaX7g7pB0gjwqXY5nPsoNz4nuFZR0h6TzYqTt/VjRVXYX7xzO1edKOKGeWRjrmYgDuAOVR5W19arAOXmdz7653KzVQoLx5c1xvp7tbE+mlFMBjCtrHu5/EHlVa6++o/rvH50QwGKvf7wF/DXl5VLLRo/Dek8ijLo2mmb4ajX8alTdOAMamGEd0coA+oPaGunOxv7qoseJHYI2b1t3+YvR/huHD4jDPuUcb9zAqfiRQpPRUYQV9l4Yyvysu0xhjwokbrGRMrm7WYgEDL4Xq5HpQoLXXsxL/AMw4N1RztEmnbe+lhVA6KcHOFQyhR87xTvHhFP2I8xzS28tb9wHfRrgUaT4xMPEScNge27f97EkkZmPOxuf4a65qLdRWtnKl1j2l50v8mio1wDt4d1e0gK9NYiObeVDOM8TaHIFQMzkhATlDMBfJm5MQDa+htRFzQbpDgRiIHhYkZrFWG6OpDI4PeGANVQJ5K30g6eSxwfOIIAyK2SdXBDwv3OATp40O4N8p8k+HxMhjjDwCNha5VldyhB1vcHWmeE8XaQysyA4qAGPHwWuMRENOtUffH5+NQsP0dTD/ADxojnweIw3XQtvbqpAxjJ7xc+nrV4UWms+DaME5xktWk1/gl9JelUk2GjLDIT7SjQanQ667W99UM40SMQ18gOg5a/nep/FjnZiDdUFjr31YuDdFYTGBIobx5edcTbZ0tRUmkVmMBtFBblp+p3o7wvhsj6ZCo2N+7zq4YDhOHjHYAFE0aMaXFJRDBTJIQhCIpZlsPG50t61KxpOHjLMLsACq6Wtm9m/frv31a0w6XugF9+V6q/TDEjTMOyL3Hh+tHWshhknCLGyi/bjlFrNry1Vqy/pR0ffA4iOaNgcO0ivDIBqpVgSjdzLb1tVtg4yFAVe0FYH8vwNHcYsTRygr1uGYhcbF9qF2FxiI+4WNz7++uj0/K4v8Dn5OJTVefAJwsbDjcoJsJOtA8c8NxQD5PeDMgkxNryZzhsID/wB1tHkA7kHPzqx8ZjEPFcHIDmDJB2+TaGPN6i1E+IYpMIs84sI8Jniw6/exEpzSP6FrehquOTVxXlnT6mPb25v+lP8AtgldH8MjYkxIc0WCQJf7+IkuZXPiACP4jVqMNqqXyQYYjBNI2rSyuxJ3NjlJPfqCfWryVrSSp0eb27fUQVw9TYYAK6RKkKtSAA6XdHlxcBX2ZF7UTjdXGqkGss/9SYW5XiWFdsUhyOyHKHC7MwuO1/pW62qsce6A4PFy9bKjZyADlNr2vqfHWqjKOpIpOS+66YcxS1QOluIw8E6tJg45SwDiQMUkzIQNx3dmxrRJ00qsdIuEQzheuDZUJOZWC5QR2iSfs6DTyrN3WDXgfGpr3FaKT0l6TRYmIokLRs0iySHMGDFUKe+1vdRTgnSTBrFEHMqSxQmJXCBghY3LJv2vEigXSPhEEcMU2HaYrKXA6yw0W3aFgNDei2D6FxkIPnNpDGkhTq7nK9tRrrrpWKcrPbmvS+yk20rf5/D+Q70B6PYaNpMTC80rNdM8oANyQzkWF73tcnuq341WMbhfaKMF87G1NcI4esEKRLsgtfmTuWPiTc1Mrobb2eBLqpPrqz53W7Nl5i4Pnf8A0qPxbD5dbd9F0jV8XiCDaPM8im32S/8Aqa84rxPDsoXtXGxtp43rkbpndGOMlSSexNtCaJwSnR1By7Nblcg+7euf+Dq+qsa5wmNMDEXWx0ObY+dHe9C9utlrwfCmMBYkjKCVtzBH4c6m9BeJF5o42PaDrbyzCpXQviQf6NrEHa3s68rbVFwHDeoxMgDFZCXWO3Ibix93xpKXXI/b7YQV6ST4iKOWZYnOKnzQwBFLdRApIzaDRm39aOfJdwU4bBjOpWSVi7ht1+yqm/7IB8yaqGD4tjZsV1CYiUBnI/dUHU3tyF61yIWrrhO4UkY+s4Jcc12a/QeFe14K9qTmPGFQcVFU+uXW9NMDIOnHC8TFjYsbgo2aS1pAgvcrtmA3DKbH90UfwuGk6iYiJ44MTDK7xOLGCfJ2gP2W39PGjfSTCuYnETsj2OVlNjcageRtb1rJJOL417jrcUQdCLv6g2pcnJhJo7/RemfK3JSS+U/5A+PxGVSAdHRWBHeuji3Ow1tU/EcXxLxIwlKKyhlSJSSV5MTpYka03guHdcjjX6PKwt4sFI9R+FXBMJHCnVujZEuEZRm7FzlBA1BA09K51o39VxOHM0UXD8dxcKl26yQAjsto2psLb63I0qbieKYvE5/o5IOryhlvaQ5hcHW1h76tGEWOaZBHGVijZXkZxluV1RQPPX+EUf6QQjMMREFchMsq3ALRjUEftKb28zTwYqLM64Tg5r74hWvo2dW9bHUipHE5cU+GZ50Z9XRWBClShKFmGXUEqSByvuauGAxiyfVwlT3sQAPPLc+lHDw0HDGHQ9nc82vcn1N/fTE40Y3wXEHrATqLDTx0/wB6vC43DYPF9fI2K6541zRoE6l0K2sb7jT0NEeG9DkjPZF0ygHMLnrANwbbDTWp3G+j0WJyCXOCpsGjAzWOhGoOl7H0qodvBCXGpL3NfgUfpR0hjnaDqImiWEWUEg6ZgwAtsB+dFMZ09aUAHCYcgHMM4L9q2rchemOk3R/DRYbrsO0pyzGF2ksQ1lOq2A0zDerR0e4Vherwr/NAwlRfpdXCyg2IZSdBodaS7dtnp8s/TLhi+re0rLjwmNlhiDgBsi5gAAAxFyAB41LtXtq6AroPnj1RTgFeKK6tUtlCFe0q8pAcsKEcSwiyKyOLqwsw7xRg1GxMd6YJ1kyLpdxR5cPCZFCHrMSmQbII3EYUacgu9Xzg/wBLiRmiFoIIWilB1vLHZoz3iwv61XvlI4ff5vlHtyMn8T2N/eDWg4DCLGtlA1C38cqhR8AKS22dnNP7DjSefq/kfFe16BStVHEZLxHhXVTTRn2bZUPm2YfAiq3iuiDE3tcXvctYW8QBWwdJuDCVesU2dFPK+YAXt4HxrL+KcYdUC3y5jYGuaUerPS45x5I5CnRPgSIjrv8AH3VGxXRmJpNCFbusDe224oXD0iniYJGhZQuh2JPMm9dS8UkljvMRnF8rAgEc9gdahmqrRcuE8KWKx0uPAD8KcQq8pMmn0oEZ5gnKvrc6VX+jXEpJFu+mU2PjTfFi3zvCtZsjOhW2xYTWb12prI4RUpUnWH/BonCZJDI6tZkU3ikW1mUkgxsBsyFSKOLQPozw5oVlzE3knmkt3BpDlA9AD5k0dFdlUeRKXZ2dqa6psV0DUsDqlSpUgI+Lw+YVVuvnXEohcrAmrs1j1jSNkjiXuANvGrjVZ6Z8FMyI8ZIeKWKYW55HBII53XNTRUZUZ/0RiC4jGLpdVdtdvo5TfbwJolxKcZcwIOwuDca8weY51D4NAV4zNFsHM4P7siFgR7xRzpdwj5uY3QDqSqxuvIFQFHvAHurBr6T1PU8n2yfyk/2KjiZMO6i0lmB3Ukm/janOFpECGeRnI0ByNYCibwXH0CgeVhUnheHnv27ep/KoVCuNEbBYgGa6Bgp3upUHxFxvVpjxN109KD8SdQpBOopvo+xeQKPZBF/TlQnmjKerDnRpMQTMZgFjDssPeyhj2z+FEJItaKpHZQPCmZIq6lGlRwSk27ZRelUf0E2FCZYo8Ok0XO7LPaT1sy++pXyf52gwuQkLG86SjkQe2twfEjWrNisCsispHtIyejDUfAe4UG+THCtHhpFYWYTyA+gVfyo/9WdPuJ+mcXvsn/dFvrpRXlq7Aps5DoV7Xgr2pGeGkKRpCgDw14y3pNXoNMARxrg4xCKpNmSRJENr2KNe3qLj1ouor0CvaGFnlq5NdGvDSA5asf6Q8PWGdoZQMobNGTsVJNreV7GtfNUr5UeHiWCNh7aucp81Jt5aCp5I2jXhk1KjOcXgI4i30dwTzubacr8qJ8JwEbWkaMDLqtxoum+oqBL0heNbSIQwFr8j43rhOkskidXGlyfdbxNYHoe4qoJS4wC6xC5OgHnoKt0fCc/zFTr1bs7HvAW5/wAeSqlwLAMHzubt4bC/dWiYfEmKNXK3i2cj2k7m8U7+6q4qujm5JSjlByMU+KZjYEAjUHUHwp0Guo4T2vL17StSAQauw1NEUr0UFj9eEU0Gr29Kh2U+fhpTi8Mv2Widb2+0o0v/AAn/AA1bcRCsisjAFWBBB8a9ZRvzrsUUXKbk1fhUYfxDES4aRlBNgSPcahN0pkOi3J91XjpZw8de5tub+8X/AFqtQcPQHQC965JRpnbGVoh4ZppW10GmvM1oHRjBiNRYUEwWHA5AVZOHNchRuTYU4qhTZaoxcA1y606LKvgBQzE46xAF83MX0t5V1JnC15JqR0sNhVTNlFszFm/eIAP4VEXiB0soNzrrl07wTofKpkeKU38N6bEPAV0K8Br0VIz2lSpUAKlSpUANsaSmuSaQNVQrHa9rkGvb1Iz2vKjYrHxp7TDyGpoFj+kLHSMZR3nU/oKpRbAP4iVVF2IA8fwHjVK6UyP2et9pyWVRtGi2AX945iSfDwrvg4afE3YlhH2jc31Gg+P4UE6bY9zjGUIxSNEGYC4zG7EelxSlG/pNON07APEMKGvTHD8JblUuecWGYgE7cifIGm8JICd65JQknR2qSasOcOsNTV36K4lZY5BoQGtbwKjes3lDnQaeFXL5NIiqTg79Yp96D9K6I8TirZzc008Ik/8AEThnaIC6K1lHcD2gB5XtRfB8WjfnY+P61WukwtiHPgp/wioEeOUaXrpUU0YNGhg11VKw3HMu16O4HjatualwZNBmuCKUcgYXBvXVQI5r2vDXEswUXJ/U+QpgOGmnxQBCjVjy/Xuqv4jjzSMFjFhqD33HnRCcdRA7n28pNz3n2R7yKmTopLJUsbjuveR+XWOo8kOXTwuDQ1rBtqK8C4SUgRHN2sc3mSSaY4nw1h7JrnaZ2xaOYXqydFILs0hGi9lfM7/C3voJwqDLYsCSfXWrnw1MkQvpuxvy56+lNIz5JYoa41xIRi1wOZv8BVf4pMDE9iboRmBzKCLi5Vri4A3oFJx8SzCVJIjG7sLM9s2lsq6WuOzqKj47iDKtjEyLZkB+sYhjr9Ib2BPh610JM58aJw41ldh1ro5ZLiQdag0JsgXUDle3Kii8fcZiY+sXOAnVMGNjuzqbBarPDJRIysAFzB1AJ1zrsCwF7EKdtaJY3IseiBDdGQqCje1lIJY5idz5CnfyHX4LXw/j6SswRgcpyNyysOXj6UWw+NDWtqCLg8vK9ZaMQXa0sbNGjlkZWswI1BJBu21u+jeC4k7KVkVC13tlJytHY2JPI3FtabSJ80aEj3rqq7wHHl0Vw11ItzOw1uTz5a1YQahoZ7SpV5SAaryvL0r1ZJ2GsNaqXE+kDOSqaL8SPOp3TPH9VhjY2LkJ6bn4D41nn/ELqbHtD8quEfJaWAxPOxvrUJsaRvTRkZgp2YgaCnmiVBmbVu78q1GXDoPF9C0h3dzy5D/UmqBx7izvJIcPqXdiXN8qi9hbkWtatKd/m+AJ0zLET/Gw2/8As1Z4sQCqO4Vhx5k2C0ViHhNmzuWkc7sxub8vIVM4vw0OQAXy2BsxFwwGpGX/AHou8IPvHwN6elS9bUhgjh3FDFZMRcrssu9u7rOf8Xv760foA2s9gch6sq1iFbR75Sd+XvqlRYQO6KRcNIgI8C4BrUII2jDiFUJzXszFRa1tLA2tburHllWBNFT6YSn52yd6Jb41XJpsrarr3CjXTbByGZZGsrMg0BJAKkgi5AvyO3OgXXdYtjpIu/iO8VpD7oyXFiVPn8BUmOWq+cQAp+9Y/Coo4kyrcnVtvAW10qhUaHwXi1nGpsNPPvq6owIBGx1rEsJxSxAvtYVqHRTiXWRWvqv4VnNeSWqCHGOICGPNuToo7z+lVR+JsQWZszCxZRcMN7AH2bba3tXXTiYPMkWjBVBdb27LMRmJ7hl23NqDR4P2DI2bIXIK9iI5hY5lvqAOZqKHrQT6KxfOMSXZgQihmC6qSdEu2xN1J9KPdLZ+wqEgZmvr4baedvdXnRaNI8OCuUKx7OXRcq6C3hv76DcSn66VpF1VSIwTdgLHQ2G2p37qzbTkNXVhHg8SyKVvZ1+I77cqlScNkvbKLd99KrYmKtmRsuU6Ecybb+HhRWbpK2QgKA40LHa3h41TimCnJYJONkSCyr2pWsL8kuQL110w4kIcOEzDPMREgJtfS72/hB99V7AvndSu3WIWzE3btC5XmRfSoXSniCzcQWLsnq1KxLzzEEu4Pjqvf2KmW6DLdjeDwC9kiNGKXMTaADS+lud65w3CVSwikkhUv1jE65yd0Of8qbg4NGnV2R0ETM6hHOXfUsOZ2uDtTkXWqVUYgmzl361bkpe2VCNra+NaIhkfFLMtpDGkrGUhGhHVsia2Zjztcjao/XGUAJOTK+cqJBZ2ykjQ29m/hRh5XMbNLGVu4yGNmkBF7qzKuw2vvvUJnDSMuVHdQVYg2KZt0FtR76YfkC58WUz3RMwysVdQ11C/SZRfyNwdaM8LxaRwxvCsoVlLZezY5m5jvCiw86A4SJYnyRsD2igV+24U2LLc6LY9/KnsZxFJezh8ojPWRySAdoEWsEtqdTy7qSKb+S2YPiEUWhkCELnMYF8qk30AHsgnarrwriCOLBrkaHkbi19/Os14Vh0RVypnyJ1fWNq9r3sQeWutXLhb37rja1gdvaH4W8KbpkZLVUH5zcm2166mxFoyee3rQfD4kWN770QjYSYZY0ga4Y14DQBSPlUxVlgXxZj5aD9az3D4kglQddR71Nv5fjVs+VSb/mI17oh8Wb9KoUkliD3W+B/r31cdGq0WiHiqlskF2fYtayxqBbfvtVi6N4DrJ48ynKDcL+yut28Sfxqs8FUxxqq5AWAZiwJvfXQC1/fWh9CMO1nle2tkSwI8WO58B6U5uok2Wd2BB094qNPh0IByr5WFS81R1IuVO26/nXJQWD/mcVyOrS/Lsj9Klpw2A7xRn+EfpSxWH5gm/wDWte4Sa9SrHZ4nAsOGDCJQwIYEXFiDcH31OfLz/SuVGteO19DTYFY6cJ9Sw1HbHvyn8qpmNweazKbMux/Xwq/9KcKXw9kBLK6kWF/A6XHfWcYmV9VzgA/sG4/xGurhf0jBWKSzhrEEtldfulhoR4E7edCXm1UHYD4Ak/8A5FEOLSOFDliQpAI1AK3FzrrvVeE+Yk+h99/xqpYAnxTGr10I4yVcC9Z0z1N4LjykgN6SZMlg0bpdxxExNgQZGICLrayqpJY8rXNRMFEspQ3MjqGJeTUlGJDFVGneLctKG9JuJBQHs3aNrixGoHtEjsjTlfejPQOZOuiRbu4Rg7gAqijVQWI3s4sPGsm6Botc+IMOGQkqkarYs5C8zsG76j8NSCWLPGImQ3Yslhc8zdN/Wu+M9GosQQcQ8kgU3Clsq87XCgX350/geDYeI2SNV5aX/OuWSXa0aJ4oo+FWR1AlbqwHzL1Wpy/ZD35E1PxODxDIfm8WZ8wK51IUjvNXZERPZVR5AD8KeTE2rT3CGin8L4XihiQ00GRFUssgkuGky2AyXuNTv+zVXweLjDC7skhjMjMwOiXJfUaA31/3rZDLcWtf3frWWYjHRCWeMSoFjcq+cai7aA5tAL1SdsKwSGKTRgCRGVz1iKhyFxckkCw1PPfWpbvm1ZNSNBbci+Vjl1zbXBO1CTFGXR2jQtGvZyWLAEEZha3ZNzp40IxEBjVUjkmjCyZxZsxe9uye/bblWmCcheDH9VEvXMRKD2rWCjtb9r7vMC2hqPiDh8VnVmAkBVmeI5dQDlVnsL8yL99C8bjpm64sYnQg9UGXI2a47BbTlVfwuKbDy5GhzCZVDa3DE/ZLbXB52outDw9hfG4UjFKVLKCiynvfKLHMNrnQU7HjFGIUJExysAyLsl9S7Aad537qiYnHojRtI0juwYKTe98ytY6DQEWrmGErh+vLqxlLGZF7LE+Z9oAEXHKnfyJ5eAhJi5JHCPJmbrXyxw80YZFVztfnzqyYCAQKqtFIFRSFPWZiVZgxN/Bh36VUOh2jZg+UXUI5Fx7WqnxI0B8atmJmWKPKxykXIjJDWu51uNbtfbXampB1stGAxhMVruQLe3YnbvG/fr317HNa/nQnhGLzRAg3G/Lnc3Pjy9KmxknbWtYmTLUXvqCCORFINWDcH6S4jC36pzl+6e0p/hO3par9wvpDxXKHk4c0kZ5xsI5LWvfI51+FZIsr/wAqc98ZYfZjQeup/OqTiibXHP8AoijXTTj8eLxJkjDoVVUkSRcrpItwVYeG3pQMtpWi0aWHuC44Sqpv7IC2vzA51rvRNbYWLxu3vYkV8/cJmMeIFvZcEN5gXDf1319CcDFoIh3Rp/KKjleESGA1NYoaAjcUgaSNcEHesBnaNcVEtlen4tNK5xKHekwJgNMTNzryB7ivJKl7GD+kbk4aYoxDBCwsSCCuulvKsfxE2mpsD9q/snx8K2TEx5lZbHtKy6eIIrCcW2uviCPgR5g1vxPZXgjcV4iVUqwvofUDe3pQnBPfXlcmu8XArKVGbNy8D51GwDaVbAnk/Gm0ksa6JqNIaBFrn4rIIxbKyErnDAnKpWxKldQd6vHyXxExvKqhI8zIuXXOAbg+gsPS1Zrh5gsQdnCqNLEHXYbjlrzraejWEjwuEhhS1lQE+LP22N/M1lyMgMkXvcn+vKvAnOm2xA3G1RpeIdwrFtFZCLJflanY1Ci+5obBjnOgFSi/Lu3ppoCVC9UPp/woLIZAsZWa3WI6ixK7nvJA1t51dUaonSfh5nwzqukijNGeeYA6A8ri49apMFvJj7zjrc3UAuU6sFGZRkK2uBtXsQcxBYXxA6tyWdlWYEHZL31tbltUUs/slCE9lcp7Sjv0J58qMw5HUq90sEylkfqrI32UFsr99aWxNIBzY/6SS8kIBUgB0ZHU2Ht3G16CYyQ3jImiD3IcqxaxN8tiw1Gu3KrBxnDh3LfSFQWsxTtMLiy2y+zrcc6ELgBY3VttQF5nUMpt7QvsaKCvxGcTiS8ihm1Kqkj88ouXMeulwDRbi8zTkQwESXa6lV0SMBezc95sTfS9VyOSSEuFGcBgSZAScpA1AP2rC1HExqQjLCXaSVc7sRlDA7ITyA2AFL8w0ES5hzRJBGVVbIztfO/ZGovoL+HKmlWaQtkGGDKVAulxlt2idNTfb1pnh+AlJXrDCE160Zj2S3s5fhRaHESqsQMUJcSWNm0WOwObfe9/dVq2S6LRwEPaQsUylgUyLlstiLN3mikankedBOjmMaRpC0aIGOZGU3zLewJHlrVhg2rVGTM8+T3ALNxCFWAKrmkIOo7AuP8AEVrd3rG/kcscbIfuwMB6yJf8K2RdayNFtmXfKx0SDIcZCoEqD6YD7cfMnvZd/K9ZRFPcV9QYqMMCDqDoR+VfM/SvhJweLlg+yDmj8UbVfdt6VqngpHHB4g84Q6Zlax7m0I/D419E4aPKF8AB7gKwDoTB1mMj8GUe9h+QNfQRrPl8B5JCV5OCDcUo2p1xcViMYViac662hpkaU4GvSA9V65lBNclqcjN6QEZVe+2lY50iw0ceKmjaQC0hYKQdA3aGu2xrZsTIT2Qbd9Zp8p/BM0scwsFZckh8V9kk/uk+6r43UiloomLZL5Yzcndu4c7ePjQcjLIwG17j11ox1ai4T2RqzfeI2A8KF44Wk81B+JreQDgampa6DaVy4qRlh4NhnbCs6rmCyKG2sofS5vpbStH4FxTrsOjbNbK47ivZ/IH1oD0ExaQ8PxGePP1jiLKdLkIxNz4b030bkyYhUBASRLBefWLck38rj/aseZWsERL5G3ZHjXsVcSm1gKk4OMbnYVhWSiWCI1vzO1R0c0iDI1+XKn1wpqtiPElohh5KhjDV2lxVIRnfTHowkeLEypYNdgQToTfOoUaHU3/i8KrjcCKqVDYhQxVgc5LDw7xf8q1/jfD1xUJX7anPGb27YBtr3G9vWsll4Yyo0efFLmbMTn7S5bgqCeWl7VpFjYyeHSdYpzTZ1XKEzHKbAjMW2vr76hnhbWALYghXLXJ1J0sD3i4PhrRMAmUPmxBBjKgKwy+wQXA57b99cSYRQsZzTMyBmF5L51J1L6a2OlX+pP6Fcnw/zeS4V7yXG9yLkXte1rDlUnA4IyM2W5Zbdtr5V11Jvy7rGofFMH2o1jaRXVjlZzmtmF2uDvtpRNVMZbq3lzshXS2XN98gaX8OVSMsTqutgPZuFuVIbtCxPNDawAvTXD+HrkUzAFx7YBOi32HMEXAN9LXqpSY7Fqyp1g62xtnsWYDXlsPWlDxCQj6WVmlbeJCAAOWcjUnwvVKhWaNw7ExoyxhlZmZspAsQu6gi+mn9Cj8TH41ROEQFAGaFUWJgXdrrJfL7mudLcqvGHYEf13VpBkSRU/kW/tsv/jt/mR1tYpUqzY0cNWH/AC7/ANqw/wDdN/PSpVUCkBvks/tifvJ+DVv/ACpUqOXwJbY4tdjalSrEZwa4ipUqljPG3pyPalSoWwGZN6pnyqf2I/3ifg1KlQtlR2ZWv1fuoXxT60fuj8TSpV1PQxk10/tD0pUqkGXrhn9hb/zF/wAlqb4f/wBTwn7x/kalSrPkM1900yb2qnp9V6mlSrmWy2SMJ7IqaNqVKtYks9pqalSoloEeYbeqBxvfifmP5BSpU4lR2BOB/wDTU/vF/wA2meK/9VP/AI9KlTWh/wDfuUjpN9n+7g/E0RH1Mnp+JpUqaJlsrvE94v7ofzGjHRX6mT1/lpUqtESL3x76mL0/yzVj4f8AVr5D8BSpVpAUvB//2Q=="/>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9090" name="Picture 2" descr="http://www.hitechreview.com/uploads/2009/03/housewife_011.jpg"/>
          <p:cNvPicPr>
            <a:picLocks noChangeAspect="1" noChangeArrowheads="1"/>
          </p:cNvPicPr>
          <p:nvPr/>
        </p:nvPicPr>
        <p:blipFill>
          <a:blip r:embed="rId2" cstate="print"/>
          <a:srcRect l="11750" r="9359"/>
          <a:stretch>
            <a:fillRect/>
          </a:stretch>
        </p:blipFill>
        <p:spPr bwMode="auto">
          <a:xfrm>
            <a:off x="179512" y="908720"/>
            <a:ext cx="3384376" cy="5224041"/>
          </a:xfrm>
          <a:prstGeom prst="rect">
            <a:avLst/>
          </a:prstGeom>
          <a:noFill/>
        </p:spPr>
      </p:pic>
      <p:sp>
        <p:nvSpPr>
          <p:cNvPr id="14" name="TextBox 13"/>
          <p:cNvSpPr txBox="1"/>
          <p:nvPr/>
        </p:nvSpPr>
        <p:spPr>
          <a:xfrm>
            <a:off x="3707904" y="836712"/>
            <a:ext cx="5328592" cy="6001643"/>
          </a:xfrm>
          <a:prstGeom prst="rect">
            <a:avLst/>
          </a:prstGeom>
          <a:noFill/>
        </p:spPr>
        <p:txBody>
          <a:bodyPr wrap="square" rtlCol="0">
            <a:spAutoFit/>
          </a:bodyPr>
          <a:lstStyle/>
          <a:p>
            <a:r>
              <a:rPr lang="en-GB" dirty="0" smtClean="0"/>
              <a:t>Recent studies have shown that women are re-embracing the role of the housewife, as a right rather than a limitation.</a:t>
            </a:r>
          </a:p>
          <a:p>
            <a:endParaRPr lang="en-GB" dirty="0"/>
          </a:p>
          <a:p>
            <a:r>
              <a:rPr lang="en-GB" dirty="0" smtClean="0"/>
              <a:t>This can be seen as a </a:t>
            </a:r>
            <a:r>
              <a:rPr lang="en-GB" b="1" dirty="0" smtClean="0"/>
              <a:t>post-feminist</a:t>
            </a:r>
            <a:r>
              <a:rPr lang="en-GB" dirty="0" smtClean="0"/>
              <a:t> era, where women have achieved equality and can choose their own role. This often includes adopting what were once perceived as sexist roles, like sex objects. </a:t>
            </a:r>
          </a:p>
          <a:p>
            <a:endParaRPr lang="en-GB" dirty="0"/>
          </a:p>
          <a:p>
            <a:r>
              <a:rPr lang="en-GB" dirty="0" smtClean="0"/>
              <a:t>Some see this as a positive assertion of choice, others label it as </a:t>
            </a:r>
            <a:r>
              <a:rPr lang="en-GB" b="1" dirty="0" smtClean="0"/>
              <a:t>retro-sexism</a:t>
            </a:r>
            <a:r>
              <a:rPr lang="en-GB" dirty="0" smtClean="0"/>
              <a:t> and a new era of female oppression.</a:t>
            </a:r>
            <a:endParaRPr lang="en-GB" dirty="0"/>
          </a:p>
        </p:txBody>
      </p:sp>
      <p:sp>
        <p:nvSpPr>
          <p:cNvPr id="9" name="TextBox 8"/>
          <p:cNvSpPr txBox="1"/>
          <p:nvPr/>
        </p:nvSpPr>
        <p:spPr>
          <a:xfrm rot="20994788">
            <a:off x="300360" y="5637943"/>
            <a:ext cx="3096344" cy="830997"/>
          </a:xfrm>
          <a:prstGeom prst="rect">
            <a:avLst/>
          </a:prstGeom>
          <a:solidFill>
            <a:schemeClr val="accent5">
              <a:lumMod val="40000"/>
              <a:lumOff val="60000"/>
              <a:alpha val="51000"/>
            </a:schemeClr>
          </a:solidFill>
          <a:ln>
            <a:solidFill>
              <a:schemeClr val="tx1"/>
            </a:solidFill>
          </a:ln>
        </p:spPr>
        <p:txBody>
          <a:bodyPr wrap="square" rtlCol="0">
            <a:spAutoFit/>
          </a:bodyPr>
          <a:lstStyle/>
          <a:p>
            <a:pPr algn="ctr"/>
            <a:r>
              <a:rPr lang="en-GB" b="1" dirty="0" smtClean="0"/>
              <a:t>Post-feminist or retro-sexist?</a:t>
            </a:r>
            <a:endParaRPr lang="en-GB" b="1" dirty="0"/>
          </a:p>
        </p:txBody>
      </p:sp>
    </p:spTree>
    <p:extLst>
      <p:ext uri="{BB962C8B-B14F-4D97-AF65-F5344CB8AC3E}">
        <p14:creationId xmlns:p14="http://schemas.microsoft.com/office/powerpoint/2010/main" val="98591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179512" y="1124744"/>
            <a:ext cx="8712968" cy="830997"/>
          </a:xfrm>
          <a:prstGeom prst="rect">
            <a:avLst/>
          </a:prstGeom>
          <a:noFill/>
        </p:spPr>
        <p:txBody>
          <a:bodyPr wrap="square" rtlCol="0">
            <a:spAutoFit/>
          </a:bodyPr>
          <a:lstStyle/>
          <a:p>
            <a:r>
              <a:rPr lang="en-GB" b="1" dirty="0" smtClean="0"/>
              <a:t>Let’s look at some modern texts and try to apply some of these theoretical viewpoints.</a:t>
            </a:r>
          </a:p>
        </p:txBody>
      </p:sp>
      <p:sp>
        <p:nvSpPr>
          <p:cNvPr id="4" name="Rectangle 3"/>
          <p:cNvSpPr/>
          <p:nvPr/>
        </p:nvSpPr>
        <p:spPr>
          <a:xfrm>
            <a:off x="4427984" y="2276872"/>
            <a:ext cx="4572000" cy="3785652"/>
          </a:xfrm>
          <a:prstGeom prst="rect">
            <a:avLst/>
          </a:prstGeom>
        </p:spPr>
        <p:txBody>
          <a:bodyPr>
            <a:spAutoFit/>
          </a:bodyPr>
          <a:lstStyle/>
          <a:p>
            <a:r>
              <a:rPr lang="en-GB" dirty="0" smtClean="0"/>
              <a:t>Empowered or controlled? </a:t>
            </a:r>
          </a:p>
          <a:p>
            <a:r>
              <a:rPr lang="en-GB" dirty="0" smtClean="0"/>
              <a:t>Objectified? </a:t>
            </a:r>
          </a:p>
          <a:p>
            <a:endParaRPr lang="en-GB" dirty="0" smtClean="0"/>
          </a:p>
          <a:p>
            <a:r>
              <a:rPr lang="en-GB" dirty="0" smtClean="0"/>
              <a:t>Feminised men? </a:t>
            </a:r>
          </a:p>
          <a:p>
            <a:r>
              <a:rPr lang="en-GB" dirty="0" smtClean="0"/>
              <a:t>Hyper-masculine?</a:t>
            </a:r>
          </a:p>
          <a:p>
            <a:endParaRPr lang="en-GB" dirty="0" smtClean="0"/>
          </a:p>
          <a:p>
            <a:r>
              <a:rPr lang="en-GB" dirty="0" smtClean="0"/>
              <a:t>What qualities or attributes are present?</a:t>
            </a:r>
          </a:p>
          <a:p>
            <a:r>
              <a:rPr lang="en-GB" dirty="0" smtClean="0"/>
              <a:t>Patriarchal, feminist, post-feminist or retro-sexism? </a:t>
            </a:r>
          </a:p>
        </p:txBody>
      </p:sp>
      <p:pic>
        <p:nvPicPr>
          <p:cNvPr id="6" name="Picture 2" descr="http://static-imgs-acf.hereisthecity.com/20110721/17/gender_2069.jpg"/>
          <p:cNvPicPr>
            <a:picLocks noChangeAspect="1" noChangeArrowheads="1"/>
          </p:cNvPicPr>
          <p:nvPr/>
        </p:nvPicPr>
        <p:blipFill>
          <a:blip r:embed="rId2" cstate="print"/>
          <a:srcRect/>
          <a:stretch>
            <a:fillRect/>
          </a:stretch>
        </p:blipFill>
        <p:spPr bwMode="auto">
          <a:xfrm>
            <a:off x="2699792" y="4653137"/>
            <a:ext cx="1728191" cy="1296144"/>
          </a:xfrm>
          <a:prstGeom prst="rect">
            <a:avLst/>
          </a:prstGeom>
          <a:noFill/>
        </p:spPr>
      </p:pic>
      <p:pic>
        <p:nvPicPr>
          <p:cNvPr id="90114" name="Picture 2" descr="http://static-imgs-acf.hereisthecity.com/20110721/17/gender_2069.jpg"/>
          <p:cNvPicPr>
            <a:picLocks noChangeAspect="1" noChangeArrowheads="1"/>
          </p:cNvPicPr>
          <p:nvPr/>
        </p:nvPicPr>
        <p:blipFill>
          <a:blip r:embed="rId2" cstate="print"/>
          <a:srcRect l="50000"/>
          <a:stretch>
            <a:fillRect/>
          </a:stretch>
        </p:blipFill>
        <p:spPr bwMode="auto">
          <a:xfrm>
            <a:off x="3707904" y="3429000"/>
            <a:ext cx="768085" cy="1152128"/>
          </a:xfrm>
          <a:prstGeom prst="rect">
            <a:avLst/>
          </a:prstGeom>
          <a:noFill/>
        </p:spPr>
      </p:pic>
      <p:pic>
        <p:nvPicPr>
          <p:cNvPr id="7" name="Picture 2" descr="http://static-imgs-acf.hereisthecity.com/20110721/17/gender_2069.jpg"/>
          <p:cNvPicPr>
            <a:picLocks noChangeAspect="1" noChangeArrowheads="1"/>
          </p:cNvPicPr>
          <p:nvPr/>
        </p:nvPicPr>
        <p:blipFill>
          <a:blip r:embed="rId2" cstate="print"/>
          <a:srcRect t="11765" r="50000" b="-5882"/>
          <a:stretch>
            <a:fillRect/>
          </a:stretch>
        </p:blipFill>
        <p:spPr bwMode="auto">
          <a:xfrm>
            <a:off x="3563888" y="2204864"/>
            <a:ext cx="816090" cy="1152128"/>
          </a:xfrm>
          <a:prstGeom prst="rect">
            <a:avLst/>
          </a:prstGeom>
          <a:noFill/>
        </p:spPr>
      </p:pic>
      <p:pic>
        <p:nvPicPr>
          <p:cNvPr id="90116" name="Picture 4" descr="https://encrypted-tbn0.gstatic.com/images?q=tbn:ANd9GcRJ4S44ctlXFD1xGF9-IdCJkzAd952FdhVqU-0vzRnIENjeDrSM"/>
          <p:cNvPicPr>
            <a:picLocks noChangeAspect="1" noChangeArrowheads="1"/>
          </p:cNvPicPr>
          <p:nvPr/>
        </p:nvPicPr>
        <p:blipFill>
          <a:blip r:embed="rId3" cstate="print"/>
          <a:srcRect/>
          <a:stretch>
            <a:fillRect/>
          </a:stretch>
        </p:blipFill>
        <p:spPr bwMode="auto">
          <a:xfrm>
            <a:off x="0" y="2492896"/>
            <a:ext cx="3567163" cy="2016224"/>
          </a:xfrm>
          <a:prstGeom prst="rect">
            <a:avLst/>
          </a:prstGeom>
          <a:noFill/>
        </p:spPr>
      </p:pic>
    </p:spTree>
    <p:extLst>
      <p:ext uri="{BB962C8B-B14F-4D97-AF65-F5344CB8AC3E}">
        <p14:creationId xmlns:p14="http://schemas.microsoft.com/office/powerpoint/2010/main" val="753831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251520" y="1268760"/>
            <a:ext cx="7704856" cy="4154984"/>
          </a:xfrm>
          <a:prstGeom prst="rect">
            <a:avLst/>
          </a:prstGeom>
          <a:noFill/>
        </p:spPr>
        <p:txBody>
          <a:bodyPr wrap="square" rtlCol="0">
            <a:spAutoFit/>
          </a:bodyPr>
          <a:lstStyle/>
          <a:p>
            <a:r>
              <a:rPr lang="en-GB" b="1" dirty="0" smtClean="0"/>
              <a:t>Text 1: </a:t>
            </a:r>
            <a:r>
              <a:rPr lang="en-GB" dirty="0" smtClean="0"/>
              <a:t>‘Captain America’ trailer</a:t>
            </a:r>
          </a:p>
          <a:p>
            <a:endParaRPr lang="en-GB" dirty="0"/>
          </a:p>
          <a:p>
            <a:r>
              <a:rPr lang="en-GB" b="1" dirty="0" smtClean="0"/>
              <a:t>Text 2: </a:t>
            </a:r>
            <a:r>
              <a:rPr lang="en-GB" dirty="0" smtClean="0"/>
              <a:t>Snickers ‘Inner Diva’ advert</a:t>
            </a:r>
          </a:p>
          <a:p>
            <a:endParaRPr lang="en-GB" dirty="0"/>
          </a:p>
          <a:p>
            <a:r>
              <a:rPr lang="en-GB" b="1" dirty="0" smtClean="0"/>
              <a:t>Text 3: </a:t>
            </a:r>
            <a:r>
              <a:rPr lang="en-GB" dirty="0" smtClean="0"/>
              <a:t>‘The Heat’ trailer</a:t>
            </a:r>
          </a:p>
          <a:p>
            <a:r>
              <a:rPr lang="en-GB" dirty="0" smtClean="0"/>
              <a:t> </a:t>
            </a:r>
            <a:endParaRPr lang="en-GB" dirty="0"/>
          </a:p>
          <a:p>
            <a:r>
              <a:rPr lang="en-GB" b="1" dirty="0" smtClean="0"/>
              <a:t>Text 4: </a:t>
            </a:r>
            <a:r>
              <a:rPr lang="en-GB" dirty="0" smtClean="0"/>
              <a:t>‘Diet Coke’ advert</a:t>
            </a:r>
          </a:p>
          <a:p>
            <a:endParaRPr lang="en-GB" dirty="0"/>
          </a:p>
          <a:p>
            <a:r>
              <a:rPr lang="en-GB" b="1" dirty="0" smtClean="0"/>
              <a:t>Text 5: </a:t>
            </a:r>
            <a:r>
              <a:rPr lang="en-GB" dirty="0" smtClean="0"/>
              <a:t>‘</a:t>
            </a:r>
            <a:r>
              <a:rPr lang="en-GB" dirty="0" err="1" smtClean="0"/>
              <a:t>Invictus</a:t>
            </a:r>
            <a:r>
              <a:rPr lang="en-GB" dirty="0" smtClean="0"/>
              <a:t>’ advert</a:t>
            </a:r>
          </a:p>
          <a:p>
            <a:endParaRPr lang="en-GB" dirty="0" smtClean="0"/>
          </a:p>
          <a:p>
            <a:r>
              <a:rPr lang="en-GB" b="1" dirty="0" smtClean="0"/>
              <a:t>Text 6: </a:t>
            </a:r>
            <a:r>
              <a:rPr lang="en-GB" dirty="0" smtClean="0"/>
              <a:t>‘Iambs’ advert</a:t>
            </a:r>
            <a:endParaRPr lang="en-GB" dirty="0"/>
          </a:p>
        </p:txBody>
      </p:sp>
      <p:sp>
        <p:nvSpPr>
          <p:cNvPr id="4" name="Rectangle 3"/>
          <p:cNvSpPr/>
          <p:nvPr/>
        </p:nvSpPr>
        <p:spPr>
          <a:xfrm>
            <a:off x="4427984" y="2852936"/>
            <a:ext cx="4572000" cy="3785652"/>
          </a:xfrm>
          <a:prstGeom prst="rect">
            <a:avLst/>
          </a:prstGeom>
          <a:ln>
            <a:solidFill>
              <a:schemeClr val="tx1"/>
            </a:solidFill>
          </a:ln>
        </p:spPr>
        <p:txBody>
          <a:bodyPr>
            <a:spAutoFit/>
          </a:bodyPr>
          <a:lstStyle/>
          <a:p>
            <a:r>
              <a:rPr lang="en-GB" dirty="0" smtClean="0"/>
              <a:t>Empowered or controlled? </a:t>
            </a:r>
          </a:p>
          <a:p>
            <a:r>
              <a:rPr lang="en-GB" dirty="0" smtClean="0"/>
              <a:t>Objectified? </a:t>
            </a:r>
          </a:p>
          <a:p>
            <a:endParaRPr lang="en-GB" dirty="0" smtClean="0"/>
          </a:p>
          <a:p>
            <a:r>
              <a:rPr lang="en-GB" dirty="0" smtClean="0"/>
              <a:t>Feminised men? </a:t>
            </a:r>
          </a:p>
          <a:p>
            <a:r>
              <a:rPr lang="en-GB" dirty="0" smtClean="0"/>
              <a:t>Hyper-masculine?</a:t>
            </a:r>
          </a:p>
          <a:p>
            <a:endParaRPr lang="en-GB" dirty="0" smtClean="0"/>
          </a:p>
          <a:p>
            <a:r>
              <a:rPr lang="en-GB" dirty="0" smtClean="0"/>
              <a:t>What qualities or attributes are present?</a:t>
            </a:r>
          </a:p>
          <a:p>
            <a:r>
              <a:rPr lang="en-GB" dirty="0" smtClean="0"/>
              <a:t>Patriarchal, feminist, post-feminist or retro-sexism? </a:t>
            </a:r>
          </a:p>
        </p:txBody>
      </p:sp>
      <p:pic>
        <p:nvPicPr>
          <p:cNvPr id="5" name="Picture 2" descr="http://static-imgs-acf.hereisthecity.com/20110721/17/gender_2069.jpg"/>
          <p:cNvPicPr>
            <a:picLocks noChangeAspect="1" noChangeArrowheads="1"/>
          </p:cNvPicPr>
          <p:nvPr/>
        </p:nvPicPr>
        <p:blipFill>
          <a:blip r:embed="rId2" cstate="print"/>
          <a:srcRect/>
          <a:stretch>
            <a:fillRect/>
          </a:stretch>
        </p:blipFill>
        <p:spPr bwMode="auto">
          <a:xfrm>
            <a:off x="6588224" y="1196752"/>
            <a:ext cx="1728191" cy="1296144"/>
          </a:xfrm>
          <a:prstGeom prst="rect">
            <a:avLst/>
          </a:prstGeom>
          <a:noFill/>
        </p:spPr>
      </p:pic>
      <p:sp>
        <p:nvSpPr>
          <p:cNvPr id="6" name="TextBox 5"/>
          <p:cNvSpPr txBox="1"/>
          <p:nvPr/>
        </p:nvSpPr>
        <p:spPr>
          <a:xfrm>
            <a:off x="179512" y="5517232"/>
            <a:ext cx="4104456" cy="1200329"/>
          </a:xfrm>
          <a:prstGeom prst="rect">
            <a:avLst/>
          </a:prstGeom>
          <a:noFill/>
        </p:spPr>
        <p:txBody>
          <a:bodyPr wrap="square" rtlCol="0">
            <a:spAutoFit/>
          </a:bodyPr>
          <a:lstStyle/>
          <a:p>
            <a:r>
              <a:rPr lang="en-GB" b="1" dirty="0" smtClean="0">
                <a:solidFill>
                  <a:srgbClr val="FF0000"/>
                </a:solidFill>
              </a:rPr>
              <a:t>Watch and make notes on your text, ready to share your ideas with the class.</a:t>
            </a:r>
            <a:endParaRPr lang="en-GB" b="1" dirty="0">
              <a:solidFill>
                <a:srgbClr val="FF0000"/>
              </a:solidFill>
            </a:endParaRPr>
          </a:p>
        </p:txBody>
      </p:sp>
    </p:spTree>
    <p:extLst>
      <p:ext uri="{BB962C8B-B14F-4D97-AF65-F5344CB8AC3E}">
        <p14:creationId xmlns:p14="http://schemas.microsoft.com/office/powerpoint/2010/main" val="4054219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2924944"/>
            <a:ext cx="7772400" cy="1143000"/>
          </a:xfrm>
        </p:spPr>
        <p:txBody>
          <a:bodyPr/>
          <a:lstStyle/>
          <a:p>
            <a:pPr eaLnBrk="1" hangingPunct="1"/>
            <a:r>
              <a:rPr lang="en-GB" dirty="0" smtClean="0"/>
              <a:t>REPRESENTATION</a:t>
            </a:r>
          </a:p>
        </p:txBody>
      </p:sp>
      <p:sp>
        <p:nvSpPr>
          <p:cNvPr id="2051" name="Rectangle 3"/>
          <p:cNvSpPr>
            <a:spLocks noGrp="1" noChangeArrowheads="1"/>
          </p:cNvSpPr>
          <p:nvPr>
            <p:ph type="subTitle" idx="1"/>
          </p:nvPr>
        </p:nvSpPr>
        <p:spPr>
          <a:xfrm>
            <a:off x="1331640" y="3861048"/>
            <a:ext cx="6400800" cy="1752600"/>
          </a:xfrm>
        </p:spPr>
        <p:txBody>
          <a:bodyPr/>
          <a:lstStyle/>
          <a:p>
            <a:pPr eaLnBrk="1" hangingPunct="1"/>
            <a:r>
              <a:rPr lang="en-GB" b="1" dirty="0" smtClean="0"/>
              <a:t>GENDER</a:t>
            </a:r>
          </a:p>
        </p:txBody>
      </p:sp>
      <p:pic>
        <p:nvPicPr>
          <p:cNvPr id="2053" name="Picture 5" descr="http://static-imgs-acf.hereisthecity.com/20110721/17/gender_2069.jpg"/>
          <p:cNvPicPr>
            <a:picLocks noChangeAspect="1" noChangeArrowheads="1"/>
          </p:cNvPicPr>
          <p:nvPr/>
        </p:nvPicPr>
        <p:blipFill>
          <a:blip r:embed="rId2" cstate="print"/>
          <a:srcRect/>
          <a:stretch>
            <a:fillRect/>
          </a:stretch>
        </p:blipFill>
        <p:spPr bwMode="auto">
          <a:xfrm>
            <a:off x="2483768" y="116632"/>
            <a:ext cx="4032448" cy="3024337"/>
          </a:xfrm>
          <a:prstGeom prst="rect">
            <a:avLst/>
          </a:prstGeom>
          <a:noFill/>
        </p:spPr>
      </p:pic>
      <p:sp>
        <p:nvSpPr>
          <p:cNvPr id="5" name="TextBox 4"/>
          <p:cNvSpPr txBox="1"/>
          <p:nvPr/>
        </p:nvSpPr>
        <p:spPr>
          <a:xfrm>
            <a:off x="683568" y="4549676"/>
            <a:ext cx="7920880" cy="1938992"/>
          </a:xfrm>
          <a:prstGeom prst="rect">
            <a:avLst/>
          </a:prstGeom>
          <a:noFill/>
          <a:ln>
            <a:solidFill>
              <a:schemeClr val="tx2"/>
            </a:solidFill>
          </a:ln>
        </p:spPr>
        <p:txBody>
          <a:bodyPr wrap="square" rtlCol="0">
            <a:spAutoFit/>
          </a:bodyPr>
          <a:lstStyle/>
          <a:p>
            <a:r>
              <a:rPr lang="en-GB" sz="2000" b="1" dirty="0"/>
              <a:t>AO1:</a:t>
            </a:r>
            <a:r>
              <a:rPr lang="en-GB" sz="2000" dirty="0"/>
              <a:t> Demonstrate knowledge and understanding of media concepts, contexts and critical debates</a:t>
            </a:r>
            <a:r>
              <a:rPr lang="en-GB" sz="2000" dirty="0" smtClean="0"/>
              <a:t>.</a:t>
            </a:r>
          </a:p>
          <a:p>
            <a:endParaRPr lang="en-GB" sz="2000" dirty="0" smtClean="0"/>
          </a:p>
          <a:p>
            <a:r>
              <a:rPr lang="en-GB" sz="2000" b="1" dirty="0" smtClean="0"/>
              <a:t>AO2:</a:t>
            </a:r>
            <a:r>
              <a:rPr lang="en-GB" sz="2000" dirty="0" smtClean="0"/>
              <a:t> Apply knowledge and understanding when analysing media products and processes, to show how meanings and responses are created. </a:t>
            </a:r>
            <a:endParaRPr lang="en-GB" sz="2000" dirty="0"/>
          </a:p>
        </p:txBody>
      </p:sp>
    </p:spTree>
    <p:extLst>
      <p:ext uri="{BB962C8B-B14F-4D97-AF65-F5344CB8AC3E}">
        <p14:creationId xmlns:p14="http://schemas.microsoft.com/office/powerpoint/2010/main" val="984034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251520" y="1196752"/>
            <a:ext cx="8568952" cy="830997"/>
          </a:xfrm>
          <a:prstGeom prst="rect">
            <a:avLst/>
          </a:prstGeom>
          <a:noFill/>
        </p:spPr>
        <p:txBody>
          <a:bodyPr wrap="square" rtlCol="0">
            <a:spAutoFit/>
          </a:bodyPr>
          <a:lstStyle/>
          <a:p>
            <a:r>
              <a:rPr lang="en-GB" dirty="0" smtClean="0"/>
              <a:t>What conclusions can we reach about the ways men and women are represented in the media? </a:t>
            </a:r>
            <a:endParaRPr lang="en-GB" dirty="0"/>
          </a:p>
        </p:txBody>
      </p:sp>
      <p:pic>
        <p:nvPicPr>
          <p:cNvPr id="4" name="Picture 2" descr="http://static-imgs-acf.hereisthecity.com/20110721/17/gender_2069.jpg"/>
          <p:cNvPicPr>
            <a:picLocks noChangeAspect="1" noChangeArrowheads="1"/>
          </p:cNvPicPr>
          <p:nvPr/>
        </p:nvPicPr>
        <p:blipFill>
          <a:blip r:embed="rId2" cstate="print"/>
          <a:srcRect t="11765" r="50000" b="-5882"/>
          <a:stretch>
            <a:fillRect/>
          </a:stretch>
        </p:blipFill>
        <p:spPr bwMode="auto">
          <a:xfrm>
            <a:off x="0" y="2276872"/>
            <a:ext cx="2088232" cy="2948095"/>
          </a:xfrm>
          <a:prstGeom prst="rect">
            <a:avLst/>
          </a:prstGeom>
          <a:noFill/>
        </p:spPr>
      </p:pic>
      <p:sp>
        <p:nvSpPr>
          <p:cNvPr id="7" name="TextBox 6"/>
          <p:cNvSpPr txBox="1"/>
          <p:nvPr/>
        </p:nvSpPr>
        <p:spPr>
          <a:xfrm>
            <a:off x="2483768" y="2420888"/>
            <a:ext cx="5832648" cy="2677656"/>
          </a:xfrm>
          <a:prstGeom prst="rect">
            <a:avLst/>
          </a:prstGeom>
          <a:noFill/>
        </p:spPr>
        <p:txBody>
          <a:bodyPr wrap="square" rtlCol="0">
            <a:spAutoFit/>
          </a:bodyPr>
          <a:lstStyle/>
          <a:p>
            <a:pPr>
              <a:buFont typeface="Arial" pitchFamily="34" charset="0"/>
              <a:buChar char="•"/>
            </a:pPr>
            <a:r>
              <a:rPr lang="en-GB" dirty="0" smtClean="0"/>
              <a:t> Appearance</a:t>
            </a:r>
          </a:p>
          <a:p>
            <a:pPr>
              <a:buFont typeface="Arial" pitchFamily="34" charset="0"/>
              <a:buChar char="•"/>
            </a:pPr>
            <a:r>
              <a:rPr lang="en-GB" dirty="0" smtClean="0"/>
              <a:t> Behaviour</a:t>
            </a:r>
          </a:p>
          <a:p>
            <a:pPr>
              <a:buFont typeface="Arial" pitchFamily="34" charset="0"/>
              <a:buChar char="•"/>
            </a:pPr>
            <a:r>
              <a:rPr lang="en-GB" dirty="0" smtClean="0"/>
              <a:t> Relationships</a:t>
            </a:r>
          </a:p>
          <a:p>
            <a:pPr>
              <a:buFont typeface="Arial" pitchFamily="34" charset="0"/>
              <a:buChar char="•"/>
            </a:pPr>
            <a:r>
              <a:rPr lang="en-GB" dirty="0" smtClean="0"/>
              <a:t> Role/ function</a:t>
            </a:r>
          </a:p>
          <a:p>
            <a:pPr>
              <a:buFont typeface="Arial" pitchFamily="34" charset="0"/>
              <a:buChar char="•"/>
            </a:pPr>
            <a:r>
              <a:rPr lang="en-GB" dirty="0" smtClean="0"/>
              <a:t> Equilibrium/ disequilibrium</a:t>
            </a:r>
          </a:p>
          <a:p>
            <a:pPr>
              <a:buFont typeface="Arial" pitchFamily="34" charset="0"/>
              <a:buChar char="•"/>
            </a:pPr>
            <a:r>
              <a:rPr lang="en-GB" dirty="0" smtClean="0"/>
              <a:t> Ideology </a:t>
            </a:r>
          </a:p>
          <a:p>
            <a:endParaRPr lang="en-GB" dirty="0"/>
          </a:p>
        </p:txBody>
      </p:sp>
      <p:pic>
        <p:nvPicPr>
          <p:cNvPr id="8" name="Picture 2" descr="http://static-imgs-acf.hereisthecity.com/20110721/17/gender_2069.jpg"/>
          <p:cNvPicPr>
            <a:picLocks noChangeAspect="1" noChangeArrowheads="1"/>
          </p:cNvPicPr>
          <p:nvPr/>
        </p:nvPicPr>
        <p:blipFill>
          <a:blip r:embed="rId2" cstate="print"/>
          <a:srcRect l="50000"/>
          <a:stretch>
            <a:fillRect/>
          </a:stretch>
        </p:blipFill>
        <p:spPr bwMode="auto">
          <a:xfrm>
            <a:off x="6732240" y="2204864"/>
            <a:ext cx="2136237" cy="3204357"/>
          </a:xfrm>
          <a:prstGeom prst="rect">
            <a:avLst/>
          </a:prstGeom>
          <a:noFill/>
        </p:spPr>
      </p:pic>
      <p:sp>
        <p:nvSpPr>
          <p:cNvPr id="9" name="TextBox 8"/>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Tree>
    <p:extLst>
      <p:ext uri="{BB962C8B-B14F-4D97-AF65-F5344CB8AC3E}">
        <p14:creationId xmlns:p14="http://schemas.microsoft.com/office/powerpoint/2010/main" val="4294290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23928" y="908720"/>
            <a:ext cx="5112568" cy="4114800"/>
          </a:xfrm>
        </p:spPr>
        <p:txBody>
          <a:bodyPr>
            <a:normAutofit lnSpcReduction="10000"/>
          </a:bodyPr>
          <a:lstStyle/>
          <a:p>
            <a:pPr eaLnBrk="1" hangingPunct="1"/>
            <a:r>
              <a:rPr lang="en-GB" dirty="0" smtClean="0"/>
              <a:t>Beauty (within narrow conventions)</a:t>
            </a:r>
          </a:p>
          <a:p>
            <a:pPr eaLnBrk="1" hangingPunct="1"/>
            <a:r>
              <a:rPr lang="en-GB" dirty="0" smtClean="0"/>
              <a:t>Size/physique (within narrow conventions)</a:t>
            </a:r>
          </a:p>
          <a:p>
            <a:pPr eaLnBrk="1" hangingPunct="1"/>
            <a:r>
              <a:rPr lang="en-GB" dirty="0" smtClean="0"/>
              <a:t>Sexuality (as emphasised by the above)</a:t>
            </a:r>
          </a:p>
          <a:p>
            <a:pPr eaLnBrk="1" hangingPunct="1"/>
            <a:r>
              <a:rPr lang="en-GB" dirty="0" smtClean="0"/>
              <a:t>Emotional (as opposed to intellectual) dealings</a:t>
            </a:r>
          </a:p>
          <a:p>
            <a:pPr eaLnBrk="1" hangingPunct="1"/>
            <a:r>
              <a:rPr lang="en-GB" dirty="0" smtClean="0"/>
              <a:t>Relationships (as opposed to independence/freedom)</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33794" name="Picture 2" descr="http://730.no/images/news/News_007544_Other_001.jpeg"/>
          <p:cNvPicPr>
            <a:picLocks noChangeAspect="1" noChangeArrowheads="1"/>
          </p:cNvPicPr>
          <p:nvPr/>
        </p:nvPicPr>
        <p:blipFill>
          <a:blip r:embed="rId2" cstate="print"/>
          <a:srcRect/>
          <a:stretch>
            <a:fillRect/>
          </a:stretch>
        </p:blipFill>
        <p:spPr bwMode="auto">
          <a:xfrm>
            <a:off x="0" y="1268760"/>
            <a:ext cx="4000500" cy="5314951"/>
          </a:xfrm>
          <a:prstGeom prst="rect">
            <a:avLst/>
          </a:prstGeom>
          <a:noFill/>
        </p:spPr>
      </p:pic>
    </p:spTree>
    <p:extLst>
      <p:ext uri="{BB962C8B-B14F-4D97-AF65-F5344CB8AC3E}">
        <p14:creationId xmlns:p14="http://schemas.microsoft.com/office/powerpoint/2010/main" val="3892308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836712"/>
            <a:ext cx="8763000" cy="5259288"/>
          </a:xfrm>
        </p:spPr>
        <p:txBody>
          <a:bodyPr>
            <a:normAutofit lnSpcReduction="10000"/>
          </a:bodyPr>
          <a:lstStyle/>
          <a:p>
            <a:pPr eaLnBrk="1" hangingPunct="1">
              <a:lnSpc>
                <a:spcPct val="90000"/>
              </a:lnSpc>
            </a:pPr>
            <a:r>
              <a:rPr lang="en-GB" sz="2500" dirty="0" smtClean="0">
                <a:cs typeface="Times New Roman" pitchFamily="18" charset="0"/>
              </a:rPr>
              <a:t>Women are often represented as being part of a context (family, friends, colleagues) and working/thinking as part of a team. </a:t>
            </a:r>
          </a:p>
          <a:p>
            <a:pPr eaLnBrk="1" hangingPunct="1">
              <a:lnSpc>
                <a:spcPct val="90000"/>
              </a:lnSpc>
            </a:pPr>
            <a:r>
              <a:rPr lang="en-GB" sz="2500" dirty="0" smtClean="0">
                <a:cs typeface="Times New Roman" pitchFamily="18" charset="0"/>
              </a:rPr>
              <a:t>They tend to take the role of helper (think of </a:t>
            </a:r>
            <a:r>
              <a:rPr lang="en-GB" sz="2500" dirty="0" err="1" smtClean="0">
                <a:cs typeface="Times New Roman" pitchFamily="18" charset="0"/>
              </a:rPr>
              <a:t>Propp’s</a:t>
            </a:r>
            <a:r>
              <a:rPr lang="en-GB" sz="2500" dirty="0" smtClean="0">
                <a:cs typeface="Times New Roman" pitchFamily="18" charset="0"/>
              </a:rPr>
              <a:t> theory) or object; passive rather than active. </a:t>
            </a:r>
          </a:p>
          <a:p>
            <a:pPr eaLnBrk="1" hangingPunct="1">
              <a:lnSpc>
                <a:spcPct val="90000"/>
              </a:lnSpc>
            </a:pPr>
            <a:r>
              <a:rPr lang="en-GB" sz="2500" dirty="0" smtClean="0">
                <a:cs typeface="Times New Roman" pitchFamily="18" charset="0"/>
              </a:rPr>
              <a:t>Often their passivity extends to victimhood.</a:t>
            </a:r>
          </a:p>
          <a:p>
            <a:pPr eaLnBrk="1" hangingPunct="1">
              <a:lnSpc>
                <a:spcPct val="90000"/>
              </a:lnSpc>
            </a:pPr>
            <a:r>
              <a:rPr lang="en-GB" sz="2500" dirty="0" smtClean="0">
                <a:cs typeface="Times New Roman" pitchFamily="18" charset="0"/>
              </a:rPr>
              <a:t>Men are still represented as TV drama characters up to 3 times more frequently than women, and tend to be the predominant focus of news stories.  </a:t>
            </a:r>
          </a:p>
          <a:p>
            <a:pPr eaLnBrk="1" hangingPunct="1">
              <a:lnSpc>
                <a:spcPct val="90000"/>
              </a:lnSpc>
            </a:pPr>
            <a:r>
              <a:rPr lang="en-GB" sz="2500" dirty="0" smtClean="0">
                <a:cs typeface="Times New Roman" pitchFamily="18" charset="0"/>
              </a:rPr>
              <a:t>The representations of women that do make it onto screen tend to be stereotypical, in terms of conforming to societal expectations.</a:t>
            </a:r>
          </a:p>
          <a:p>
            <a:pPr eaLnBrk="1" hangingPunct="1">
              <a:lnSpc>
                <a:spcPct val="90000"/>
              </a:lnSpc>
            </a:pPr>
            <a:r>
              <a:rPr lang="en-GB" sz="2500" dirty="0" smtClean="0">
                <a:cs typeface="Times New Roman" pitchFamily="18" charset="0"/>
              </a:rPr>
              <a:t>Characters who do not fit into the mould tend to be seen as dangerous and deviant. And they get their comeuppance, particularly in the movies. </a:t>
            </a:r>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extLst>
      <p:ext uri="{BB962C8B-B14F-4D97-AF65-F5344CB8AC3E}">
        <p14:creationId xmlns:p14="http://schemas.microsoft.com/office/powerpoint/2010/main" val="1034230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6" descr="http://images6.fanpop.com/image/photos/34300000/Rapunzel-iceprincess7492-34349933-704-1000.jpg"/>
          <p:cNvPicPr>
            <a:picLocks noChangeAspect="1" noChangeArrowheads="1"/>
          </p:cNvPicPr>
          <p:nvPr/>
        </p:nvPicPr>
        <p:blipFill>
          <a:blip r:embed="rId2" cstate="print"/>
          <a:srcRect/>
          <a:stretch>
            <a:fillRect/>
          </a:stretch>
        </p:blipFill>
        <p:spPr bwMode="auto">
          <a:xfrm flipH="1">
            <a:off x="5580112" y="1772816"/>
            <a:ext cx="3563888" cy="5062340"/>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6" name="TextBox 5"/>
          <p:cNvSpPr txBox="1"/>
          <p:nvPr/>
        </p:nvSpPr>
        <p:spPr>
          <a:xfrm>
            <a:off x="179512" y="764704"/>
            <a:ext cx="8640960" cy="830997"/>
          </a:xfrm>
          <a:prstGeom prst="rect">
            <a:avLst/>
          </a:prstGeom>
          <a:noFill/>
          <a:ln>
            <a:solidFill>
              <a:schemeClr val="tx1"/>
            </a:solidFill>
          </a:ln>
        </p:spPr>
        <p:txBody>
          <a:bodyPr wrap="square" rtlCol="0">
            <a:spAutoFit/>
          </a:bodyPr>
          <a:lstStyle/>
          <a:p>
            <a:r>
              <a:rPr lang="en-GB" dirty="0" smtClean="0"/>
              <a:t>There are many </a:t>
            </a:r>
            <a:r>
              <a:rPr lang="en-GB" b="1" dirty="0" smtClean="0"/>
              <a:t>archetypes</a:t>
            </a:r>
            <a:r>
              <a:rPr lang="en-GB" dirty="0" smtClean="0"/>
              <a:t> of women in the media, but here are some of the most common:  </a:t>
            </a:r>
            <a:endParaRPr lang="en-GB" dirty="0"/>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179512" y="1794296"/>
            <a:ext cx="6192688" cy="4524315"/>
          </a:xfrm>
          <a:prstGeom prst="rect">
            <a:avLst/>
          </a:prstGeom>
          <a:noFill/>
        </p:spPr>
        <p:txBody>
          <a:bodyPr wrap="square" rtlCol="0">
            <a:spAutoFit/>
          </a:bodyPr>
          <a:lstStyle/>
          <a:p>
            <a:r>
              <a:rPr lang="en-GB" b="1" dirty="0" smtClean="0">
                <a:solidFill>
                  <a:srgbClr val="FF0000"/>
                </a:solidFill>
              </a:rPr>
              <a:t>The princess or ‘damsel in distress’ </a:t>
            </a:r>
            <a:r>
              <a:rPr lang="en-GB" dirty="0" smtClean="0"/>
              <a:t>– usually a young, beautiful, virginal woman who must be rescued from some cruel fate by the Hero. Often a wide-eyed innocent, mostly an object, and almost always the prize at the end of the story. Sometimes </a:t>
            </a:r>
            <a:r>
              <a:rPr lang="en-GB" b="1" dirty="0" smtClean="0">
                <a:solidFill>
                  <a:srgbClr val="FF0000"/>
                </a:solidFill>
              </a:rPr>
              <a:t>‘the girl next door’ </a:t>
            </a:r>
            <a:r>
              <a:rPr lang="en-GB" dirty="0" smtClean="0"/>
              <a:t>– straightforward and open, with nothing concealed from the audience.</a:t>
            </a:r>
          </a:p>
          <a:p>
            <a:endParaRPr lang="en-GB" dirty="0" smtClean="0"/>
          </a:p>
          <a:p>
            <a:r>
              <a:rPr lang="en-GB" dirty="0" smtClean="0"/>
              <a:t>This stereotype is the most traditional (think </a:t>
            </a:r>
            <a:r>
              <a:rPr lang="en-GB" dirty="0" err="1" smtClean="0"/>
              <a:t>Propp</a:t>
            </a:r>
            <a:r>
              <a:rPr lang="en-GB" dirty="0" smtClean="0"/>
              <a:t>) and is not changed by simply adding a </a:t>
            </a:r>
            <a:r>
              <a:rPr lang="en-GB" b="1" dirty="0" smtClean="0"/>
              <a:t>personality</a:t>
            </a:r>
            <a:r>
              <a:rPr lang="en-GB" dirty="0" smtClean="0"/>
              <a:t> to the princess! </a:t>
            </a:r>
            <a:endParaRPr lang="en-GB" dirty="0"/>
          </a:p>
        </p:txBody>
      </p:sp>
    </p:spTree>
    <p:extLst>
      <p:ext uri="{BB962C8B-B14F-4D97-AF65-F5344CB8AC3E}">
        <p14:creationId xmlns:p14="http://schemas.microsoft.com/office/powerpoint/2010/main" val="2257976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980728"/>
            <a:ext cx="4536504" cy="5632311"/>
          </a:xfrm>
          <a:prstGeom prst="rect">
            <a:avLst/>
          </a:prstGeom>
          <a:noFill/>
        </p:spPr>
        <p:txBody>
          <a:bodyPr wrap="square" rtlCol="0">
            <a:spAutoFit/>
          </a:bodyPr>
          <a:lstStyle/>
          <a:p>
            <a:r>
              <a:rPr lang="en-GB" b="1" dirty="0" smtClean="0">
                <a:solidFill>
                  <a:srgbClr val="FF0000"/>
                </a:solidFill>
              </a:rPr>
              <a:t>The mean girl (or popular girl) </a:t>
            </a:r>
            <a:r>
              <a:rPr lang="en-GB" dirty="0" smtClean="0"/>
              <a:t>– a girl who is attractive and well-liked but is mean to less popular girls. She often has sidekicks who follow her everywhere. In recent times, this character type has gained the title </a:t>
            </a:r>
            <a:r>
              <a:rPr lang="en-GB" b="1" dirty="0" smtClean="0">
                <a:solidFill>
                  <a:srgbClr val="FF0000"/>
                </a:solidFill>
              </a:rPr>
              <a:t> </a:t>
            </a:r>
            <a:r>
              <a:rPr lang="en-GB" dirty="0" smtClean="0"/>
              <a:t>‘</a:t>
            </a:r>
            <a:r>
              <a:rPr lang="en-GB" b="1" dirty="0" smtClean="0"/>
              <a:t>Queen Bee’</a:t>
            </a:r>
            <a:r>
              <a:rPr lang="en-GB" dirty="0" smtClean="0"/>
              <a:t>. </a:t>
            </a:r>
          </a:p>
          <a:p>
            <a:endParaRPr lang="en-GB" dirty="0" smtClean="0"/>
          </a:p>
          <a:p>
            <a:endParaRPr lang="en-GB" dirty="0" smtClean="0"/>
          </a:p>
          <a:p>
            <a:r>
              <a:rPr lang="en-GB" dirty="0" smtClean="0"/>
              <a:t>She reinforces the idea that girls who know they’re beautiful and dress to accentuate it must be bad in some way. Beauty means bitchy.</a:t>
            </a:r>
            <a:endParaRPr lang="en-GB" dirty="0"/>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5170" name="Picture 2" descr="http://images5.fanpop.com/image/photos/25200000/Regina-George-regina-george-the-queen-bee-25222823-364-454.jpg"/>
          <p:cNvPicPr>
            <a:picLocks noChangeAspect="1" noChangeArrowheads="1"/>
          </p:cNvPicPr>
          <p:nvPr/>
        </p:nvPicPr>
        <p:blipFill>
          <a:blip r:embed="rId2" cstate="print"/>
          <a:srcRect/>
          <a:stretch>
            <a:fillRect/>
          </a:stretch>
        </p:blipFill>
        <p:spPr bwMode="auto">
          <a:xfrm>
            <a:off x="4865426" y="1052736"/>
            <a:ext cx="4099062" cy="5112568"/>
          </a:xfrm>
          <a:prstGeom prst="rect">
            <a:avLst/>
          </a:prstGeom>
          <a:noFill/>
        </p:spPr>
      </p:pic>
    </p:spTree>
    <p:extLst>
      <p:ext uri="{BB962C8B-B14F-4D97-AF65-F5344CB8AC3E}">
        <p14:creationId xmlns:p14="http://schemas.microsoft.com/office/powerpoint/2010/main" val="1460506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24" name="Picture 4" descr="http://skymovies.sky.com/image/unscaled/2009/8/27/Pretty-Woman-01.jpg"/>
          <p:cNvPicPr>
            <a:picLocks noChangeAspect="1" noChangeArrowheads="1"/>
          </p:cNvPicPr>
          <p:nvPr/>
        </p:nvPicPr>
        <p:blipFill>
          <a:blip r:embed="rId2" cstate="print"/>
          <a:srcRect l="8593" r="48312"/>
          <a:stretch>
            <a:fillRect/>
          </a:stretch>
        </p:blipFill>
        <p:spPr bwMode="auto">
          <a:xfrm>
            <a:off x="0" y="3390900"/>
            <a:ext cx="2339752" cy="3467100"/>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764704"/>
            <a:ext cx="7272808" cy="2677656"/>
          </a:xfrm>
          <a:prstGeom prst="rect">
            <a:avLst/>
          </a:prstGeom>
          <a:noFill/>
        </p:spPr>
        <p:txBody>
          <a:bodyPr wrap="square" rtlCol="0">
            <a:spAutoFit/>
          </a:bodyPr>
          <a:lstStyle/>
          <a:p>
            <a:r>
              <a:rPr lang="en-GB" b="1" dirty="0" smtClean="0">
                <a:solidFill>
                  <a:srgbClr val="FF0000"/>
                </a:solidFill>
              </a:rPr>
              <a:t>The Gossip </a:t>
            </a:r>
            <a:r>
              <a:rPr lang="en-GB" dirty="0" smtClean="0"/>
              <a:t>– She just doesn't know when to shut up or keep a secret, regardless of whatever harm that could befall her or her companions. Whether she feels compelled to tell the truth, shares information for power or approval, or just can’t help herself, this woman reinforces the idea that women are irrational and lack control.</a:t>
            </a:r>
            <a:endParaRPr lang="en-GB" dirty="0"/>
          </a:p>
        </p:txBody>
      </p:sp>
      <p:sp>
        <p:nvSpPr>
          <p:cNvPr id="9" name="TextBox 8"/>
          <p:cNvSpPr txBox="1"/>
          <p:nvPr/>
        </p:nvSpPr>
        <p:spPr>
          <a:xfrm>
            <a:off x="2195736" y="3550364"/>
            <a:ext cx="6948264" cy="3046988"/>
          </a:xfrm>
          <a:prstGeom prst="rect">
            <a:avLst/>
          </a:prstGeom>
          <a:noFill/>
        </p:spPr>
        <p:txBody>
          <a:bodyPr wrap="square" rtlCol="0">
            <a:spAutoFit/>
          </a:bodyPr>
          <a:lstStyle/>
          <a:p>
            <a:r>
              <a:rPr lang="en-GB" b="1" dirty="0" smtClean="0">
                <a:solidFill>
                  <a:srgbClr val="FF0000"/>
                </a:solidFill>
              </a:rPr>
              <a:t>The ‘tart with a heart’ </a:t>
            </a:r>
            <a:r>
              <a:rPr lang="en-GB" dirty="0" smtClean="0"/>
              <a:t>– a sex worker, or just a promiscuous woman, who despite her low status in life is a world-wise and compassionate person. She often has a surprisingly strong sense of morality. She sometimes acts as another form of ‘damsel in distress’ if she is rescued from her life by the romantic hero. Her sexuality is legitimised by monogamy. If not, she usually gets killed!</a:t>
            </a:r>
            <a:endParaRPr lang="en-GB" dirty="0"/>
          </a:p>
        </p:txBody>
      </p:sp>
      <p:pic>
        <p:nvPicPr>
          <p:cNvPr id="133126" name="Picture 6" descr="http://2.bp.blogspot.com/_3813PjwgDYE/S8m2ptTwHiI/AAAAAAAAF30/t4xO1wvYOOk/s1600/dot+cotton.jpg"/>
          <p:cNvPicPr>
            <a:picLocks noChangeAspect="1" noChangeArrowheads="1"/>
          </p:cNvPicPr>
          <p:nvPr/>
        </p:nvPicPr>
        <p:blipFill>
          <a:blip r:embed="rId3" cstate="print"/>
          <a:srcRect/>
          <a:stretch>
            <a:fillRect/>
          </a:stretch>
        </p:blipFill>
        <p:spPr bwMode="auto">
          <a:xfrm>
            <a:off x="7344816" y="836712"/>
            <a:ext cx="1763688" cy="2395954"/>
          </a:xfrm>
          <a:prstGeom prst="rect">
            <a:avLst/>
          </a:prstGeom>
          <a:noFill/>
        </p:spPr>
      </p:pic>
    </p:spTree>
    <p:extLst>
      <p:ext uri="{BB962C8B-B14F-4D97-AF65-F5344CB8AC3E}">
        <p14:creationId xmlns:p14="http://schemas.microsoft.com/office/powerpoint/2010/main" val="3839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8" name="Picture 4" descr="http://www.pathe.nl/gfx_content/allocine/medias/nmedia/18/69/98/the-proposal_68552.jpg"/>
          <p:cNvPicPr>
            <a:picLocks noChangeAspect="1" noChangeArrowheads="1"/>
          </p:cNvPicPr>
          <p:nvPr/>
        </p:nvPicPr>
        <p:blipFill>
          <a:blip r:embed="rId2" cstate="print"/>
          <a:srcRect r="60790"/>
          <a:stretch>
            <a:fillRect/>
          </a:stretch>
        </p:blipFill>
        <p:spPr bwMode="auto">
          <a:xfrm>
            <a:off x="-1" y="3667008"/>
            <a:ext cx="1619673" cy="3190993"/>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764704"/>
            <a:ext cx="6264696" cy="3785652"/>
          </a:xfrm>
          <a:prstGeom prst="rect">
            <a:avLst/>
          </a:prstGeom>
          <a:noFill/>
        </p:spPr>
        <p:txBody>
          <a:bodyPr wrap="square" rtlCol="0">
            <a:spAutoFit/>
          </a:bodyPr>
          <a:lstStyle/>
          <a:p>
            <a:r>
              <a:rPr lang="en-GB" b="1" dirty="0" smtClean="0">
                <a:solidFill>
                  <a:srgbClr val="FF0000"/>
                </a:solidFill>
              </a:rPr>
              <a:t>The Femme Fatale (including cougars!) </a:t>
            </a:r>
            <a:r>
              <a:rPr lang="en-GB" dirty="0" smtClean="0"/>
              <a:t>– beautiful, seductive, but (traditionally) evil woman who leads the hero to his doom. If a cougar, an older woman who preys on and objectifies younger men for sexual gain. Sometimes combined with </a:t>
            </a:r>
            <a:r>
              <a:rPr lang="en-GB" b="1" dirty="0" smtClean="0">
                <a:solidFill>
                  <a:srgbClr val="FF0000"/>
                </a:solidFill>
              </a:rPr>
              <a:t>‘the boss’ </a:t>
            </a:r>
            <a:r>
              <a:rPr lang="en-GB" dirty="0" smtClean="0"/>
              <a:t>stereotype – an aggressive, domineering woman who belittles and abuses the men  </a:t>
            </a:r>
          </a:p>
          <a:p>
            <a:r>
              <a:rPr lang="en-GB" dirty="0" smtClean="0"/>
              <a:t>	beneath her. </a:t>
            </a:r>
          </a:p>
          <a:p>
            <a:endParaRPr lang="en-GB" dirty="0" smtClean="0"/>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4146" name="Picture 2" descr="http://cdn01.cdn.justjared.com/wp-content/uploads/headlines/2011/05/jennifer-aniston-horrible-bosses-posters.jpg"/>
          <p:cNvPicPr>
            <a:picLocks noChangeAspect="1" noChangeArrowheads="1"/>
          </p:cNvPicPr>
          <p:nvPr/>
        </p:nvPicPr>
        <p:blipFill>
          <a:blip r:embed="rId3" cstate="print"/>
          <a:srcRect/>
          <a:stretch>
            <a:fillRect/>
          </a:stretch>
        </p:blipFill>
        <p:spPr bwMode="auto">
          <a:xfrm>
            <a:off x="6267189" y="836712"/>
            <a:ext cx="2625291" cy="3600400"/>
          </a:xfrm>
          <a:prstGeom prst="rect">
            <a:avLst/>
          </a:prstGeom>
          <a:noFill/>
        </p:spPr>
      </p:pic>
      <p:sp>
        <p:nvSpPr>
          <p:cNvPr id="10" name="Rectangle 9"/>
          <p:cNvSpPr/>
          <p:nvPr/>
        </p:nvSpPr>
        <p:spPr>
          <a:xfrm>
            <a:off x="1619672" y="4509120"/>
            <a:ext cx="7416824" cy="2308324"/>
          </a:xfrm>
          <a:prstGeom prst="rect">
            <a:avLst/>
          </a:prstGeom>
        </p:spPr>
        <p:txBody>
          <a:bodyPr wrap="square">
            <a:spAutoFit/>
          </a:bodyPr>
          <a:lstStyle/>
          <a:p>
            <a:r>
              <a:rPr lang="en-GB" dirty="0" smtClean="0"/>
              <a:t>These stereotypes reinforce the idea that women who take on traditionally male roles (power, sexuality) are either dangerous, evil, or lack the ability to be ‘female’ any more (domestic, emotionally aware, successful at relationships). They must either be defeated or challenged, tamed and married.</a:t>
            </a:r>
            <a:endParaRPr lang="en-GB" dirty="0"/>
          </a:p>
        </p:txBody>
      </p:sp>
    </p:spTree>
    <p:extLst>
      <p:ext uri="{BB962C8B-B14F-4D97-AF65-F5344CB8AC3E}">
        <p14:creationId xmlns:p14="http://schemas.microsoft.com/office/powerpoint/2010/main" val="1023942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764704"/>
            <a:ext cx="8712968" cy="2677656"/>
          </a:xfrm>
          <a:prstGeom prst="rect">
            <a:avLst/>
          </a:prstGeom>
          <a:noFill/>
        </p:spPr>
        <p:txBody>
          <a:bodyPr wrap="square" rtlCol="0">
            <a:spAutoFit/>
          </a:bodyPr>
          <a:lstStyle/>
          <a:p>
            <a:r>
              <a:rPr lang="en-GB" b="1" dirty="0" smtClean="0">
                <a:solidFill>
                  <a:srgbClr val="FF0000"/>
                </a:solidFill>
              </a:rPr>
              <a:t>The dumb blonde or bimbo </a:t>
            </a:r>
            <a:r>
              <a:rPr lang="en-GB" dirty="0" smtClean="0"/>
              <a:t>– often young, rich, and spoiled but usually sweet natured. Lacking intelligence. Typically a blonde-haired (not necessarily a natural blonde), bright eyed Caucasian woman who dresses in a garish, revealing fashion, often in pink. If she is the protagonist, she might reveal a surprising amount of knowledge which allows her to come out on top, usually in the field of fashion or beauty. </a:t>
            </a:r>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6194" name="Picture 2" descr="http://deecrowseer.files.wordpress.com/2010/10/housebunny.jpg"/>
          <p:cNvPicPr>
            <a:picLocks noChangeAspect="1" noChangeArrowheads="1"/>
          </p:cNvPicPr>
          <p:nvPr/>
        </p:nvPicPr>
        <p:blipFill>
          <a:blip r:embed="rId2" cstate="print"/>
          <a:srcRect/>
          <a:stretch>
            <a:fillRect/>
          </a:stretch>
        </p:blipFill>
        <p:spPr bwMode="auto">
          <a:xfrm>
            <a:off x="6876256" y="3496980"/>
            <a:ext cx="2231529" cy="3316396"/>
          </a:xfrm>
          <a:prstGeom prst="rect">
            <a:avLst/>
          </a:prstGeom>
          <a:noFill/>
        </p:spPr>
      </p:pic>
      <p:pic>
        <p:nvPicPr>
          <p:cNvPr id="136196" name="Picture 4" descr="http://upload.wikimedia.org/wikipedia/en/a/ac/Legally_blonde.jpg"/>
          <p:cNvPicPr>
            <a:picLocks noChangeAspect="1" noChangeArrowheads="1"/>
          </p:cNvPicPr>
          <p:nvPr/>
        </p:nvPicPr>
        <p:blipFill>
          <a:blip r:embed="rId3" cstate="print"/>
          <a:srcRect/>
          <a:stretch>
            <a:fillRect/>
          </a:stretch>
        </p:blipFill>
        <p:spPr bwMode="auto">
          <a:xfrm>
            <a:off x="35496" y="3573016"/>
            <a:ext cx="2232248" cy="3251642"/>
          </a:xfrm>
          <a:prstGeom prst="rect">
            <a:avLst/>
          </a:prstGeom>
          <a:noFill/>
        </p:spPr>
      </p:pic>
      <p:sp>
        <p:nvSpPr>
          <p:cNvPr id="11" name="TextBox 10"/>
          <p:cNvSpPr txBox="1"/>
          <p:nvPr/>
        </p:nvSpPr>
        <p:spPr>
          <a:xfrm>
            <a:off x="2555776" y="3501008"/>
            <a:ext cx="4104456" cy="830997"/>
          </a:xfrm>
          <a:prstGeom prst="rect">
            <a:avLst/>
          </a:prstGeom>
          <a:noFill/>
        </p:spPr>
        <p:txBody>
          <a:bodyPr wrap="square" rtlCol="0">
            <a:spAutoFit/>
          </a:bodyPr>
          <a:lstStyle/>
          <a:p>
            <a:r>
              <a:rPr lang="en-GB" dirty="0" smtClean="0"/>
              <a:t>Other times, she just acts as comic relief.</a:t>
            </a:r>
            <a:endParaRPr lang="en-GB" dirty="0"/>
          </a:p>
        </p:txBody>
      </p:sp>
      <p:pic>
        <p:nvPicPr>
          <p:cNvPr id="136198" name="Picture 6" descr="http://media.giphy.com/media/8Z36l20QZlYe4/giphy-facebook_s.jpg"/>
          <p:cNvPicPr>
            <a:picLocks noChangeAspect="1" noChangeArrowheads="1"/>
          </p:cNvPicPr>
          <p:nvPr/>
        </p:nvPicPr>
        <p:blipFill>
          <a:blip r:embed="rId4" cstate="print"/>
          <a:srcRect/>
          <a:stretch>
            <a:fillRect/>
          </a:stretch>
        </p:blipFill>
        <p:spPr bwMode="auto">
          <a:xfrm>
            <a:off x="2627784" y="4491118"/>
            <a:ext cx="3888432" cy="2187244"/>
          </a:xfrm>
          <a:prstGeom prst="rect">
            <a:avLst/>
          </a:prstGeom>
          <a:noFill/>
        </p:spPr>
      </p:pic>
    </p:spTree>
    <p:extLst>
      <p:ext uri="{BB962C8B-B14F-4D97-AF65-F5344CB8AC3E}">
        <p14:creationId xmlns:p14="http://schemas.microsoft.com/office/powerpoint/2010/main" val="3293755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179512" y="764704"/>
            <a:ext cx="8712968" cy="1938992"/>
          </a:xfrm>
          <a:prstGeom prst="rect">
            <a:avLst/>
          </a:prstGeom>
          <a:noFill/>
        </p:spPr>
        <p:txBody>
          <a:bodyPr wrap="square" rtlCol="0">
            <a:spAutoFit/>
          </a:bodyPr>
          <a:lstStyle/>
          <a:p>
            <a:r>
              <a:rPr lang="en-GB" b="1" dirty="0" smtClean="0">
                <a:solidFill>
                  <a:srgbClr val="FF0000"/>
                </a:solidFill>
              </a:rPr>
              <a:t>The rebel or bad girl </a:t>
            </a:r>
            <a:r>
              <a:rPr lang="en-GB" dirty="0" smtClean="0"/>
              <a:t>– sometimes an apparent antagonist, usually a troubled and rebellious adolescent or young adult, often the black sheep of the family or social outcast. Her preferences in music, fashion or lifestyle are unconventional or non-mainstream. Closely linked to: </a:t>
            </a:r>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251520" y="4509120"/>
            <a:ext cx="8640960" cy="1938992"/>
          </a:xfrm>
          <a:prstGeom prst="rect">
            <a:avLst/>
          </a:prstGeom>
          <a:noFill/>
        </p:spPr>
        <p:txBody>
          <a:bodyPr wrap="square" rtlCol="0">
            <a:spAutoFit/>
          </a:bodyPr>
          <a:lstStyle/>
          <a:p>
            <a:r>
              <a:rPr lang="en-GB" dirty="0" smtClean="0"/>
              <a:t>Both of these, along with the </a:t>
            </a:r>
            <a:r>
              <a:rPr lang="en-GB" b="1" dirty="0" smtClean="0">
                <a:solidFill>
                  <a:srgbClr val="FF0000"/>
                </a:solidFill>
              </a:rPr>
              <a:t>‘pretty ugly girl’</a:t>
            </a:r>
            <a:r>
              <a:rPr lang="en-GB" dirty="0" smtClean="0"/>
              <a:t>,</a:t>
            </a:r>
            <a:r>
              <a:rPr lang="en-GB" b="1" dirty="0" smtClean="0">
                <a:solidFill>
                  <a:srgbClr val="FF0000"/>
                </a:solidFill>
              </a:rPr>
              <a:t> ’makeover girl’ </a:t>
            </a:r>
            <a:r>
              <a:rPr lang="en-GB" dirty="0" smtClean="0"/>
              <a:t>or </a:t>
            </a:r>
            <a:r>
              <a:rPr lang="en-GB" b="1" dirty="0" smtClean="0">
                <a:solidFill>
                  <a:srgbClr val="FF0000"/>
                </a:solidFill>
              </a:rPr>
              <a:t>‘Cinderella’ </a:t>
            </a:r>
            <a:r>
              <a:rPr lang="en-GB" dirty="0" smtClean="0"/>
              <a:t>are explicitly contrasted with the beautiful but shallow/mean popular girl. They are attractive ‘underneath’ their mask of plainness, rebelliousness, or </a:t>
            </a:r>
            <a:r>
              <a:rPr lang="en-GB" dirty="0" err="1" smtClean="0"/>
              <a:t>nerdiness</a:t>
            </a:r>
            <a:r>
              <a:rPr lang="en-GB" dirty="0" smtClean="0"/>
              <a:t> and may serve as an love interest once they’ve been </a:t>
            </a:r>
            <a:r>
              <a:rPr lang="en-GB" b="1" dirty="0" smtClean="0"/>
              <a:t>revealed </a:t>
            </a:r>
            <a:r>
              <a:rPr lang="en-GB" dirty="0" smtClean="0"/>
              <a:t>as such.</a:t>
            </a:r>
            <a:endParaRPr lang="en-GB" dirty="0"/>
          </a:p>
        </p:txBody>
      </p:sp>
      <p:sp>
        <p:nvSpPr>
          <p:cNvPr id="9" name="TextBox 8"/>
          <p:cNvSpPr txBox="1"/>
          <p:nvPr/>
        </p:nvSpPr>
        <p:spPr>
          <a:xfrm>
            <a:off x="179512" y="2780928"/>
            <a:ext cx="6480720" cy="1569660"/>
          </a:xfrm>
          <a:prstGeom prst="rect">
            <a:avLst/>
          </a:prstGeom>
          <a:noFill/>
        </p:spPr>
        <p:txBody>
          <a:bodyPr wrap="square" rtlCol="0">
            <a:spAutoFit/>
          </a:bodyPr>
          <a:lstStyle/>
          <a:p>
            <a:r>
              <a:rPr lang="en-GB" b="1" dirty="0" smtClean="0">
                <a:solidFill>
                  <a:srgbClr val="FF0000"/>
                </a:solidFill>
              </a:rPr>
              <a:t>The nerd girl </a:t>
            </a:r>
            <a:r>
              <a:rPr lang="en-GB" dirty="0" smtClean="0"/>
              <a:t>– doesn’t dress fashionably and may be intensely interested in some specialized area or notable for her intelligence. She is often kind or goodhearted. </a:t>
            </a:r>
          </a:p>
        </p:txBody>
      </p:sp>
      <p:pic>
        <p:nvPicPr>
          <p:cNvPr id="138242" name="Picture 2" descr="http://img1.wikia.nocookie.net/__cb20120620014913/harrypotter/images/f/fe/Hermione_granger_2.jpg"/>
          <p:cNvPicPr>
            <a:picLocks noChangeAspect="1" noChangeArrowheads="1"/>
          </p:cNvPicPr>
          <p:nvPr/>
        </p:nvPicPr>
        <p:blipFill>
          <a:blip r:embed="rId2" cstate="print"/>
          <a:srcRect/>
          <a:stretch>
            <a:fillRect/>
          </a:stretch>
        </p:blipFill>
        <p:spPr bwMode="auto">
          <a:xfrm>
            <a:off x="6948264" y="2492896"/>
            <a:ext cx="1855093" cy="1855093"/>
          </a:xfrm>
          <a:prstGeom prst="rect">
            <a:avLst/>
          </a:prstGeom>
          <a:noFill/>
        </p:spPr>
      </p:pic>
    </p:spTree>
    <p:extLst>
      <p:ext uri="{BB962C8B-B14F-4D97-AF65-F5344CB8AC3E}">
        <p14:creationId xmlns:p14="http://schemas.microsoft.com/office/powerpoint/2010/main" val="255492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37222" name="Picture 6" descr="http://3.bp.blogspot.com/-tUofjvV9yp4/Ux_LjVAym2I/AAAAAAACe44/jeby9yKhtd8/s1600/anna_elsa.PNG"/>
          <p:cNvPicPr>
            <a:picLocks noChangeAspect="1" noChangeArrowheads="1"/>
          </p:cNvPicPr>
          <p:nvPr/>
        </p:nvPicPr>
        <p:blipFill>
          <a:blip r:embed="rId2" cstate="print"/>
          <a:srcRect/>
          <a:stretch>
            <a:fillRect/>
          </a:stretch>
        </p:blipFill>
        <p:spPr bwMode="auto">
          <a:xfrm>
            <a:off x="5785817" y="186715"/>
            <a:ext cx="3178671" cy="6671286"/>
          </a:xfrm>
          <a:prstGeom prst="rect">
            <a:avLst/>
          </a:prstGeom>
          <a:noFill/>
        </p:spPr>
      </p:pic>
      <p:sp>
        <p:nvSpPr>
          <p:cNvPr id="6" name="TextBox 5"/>
          <p:cNvSpPr txBox="1"/>
          <p:nvPr/>
        </p:nvSpPr>
        <p:spPr>
          <a:xfrm>
            <a:off x="179512" y="836712"/>
            <a:ext cx="5688632" cy="5139869"/>
          </a:xfrm>
          <a:prstGeom prst="rect">
            <a:avLst/>
          </a:prstGeom>
          <a:noFill/>
        </p:spPr>
        <p:txBody>
          <a:bodyPr wrap="square" rtlCol="0">
            <a:spAutoFit/>
          </a:bodyPr>
          <a:lstStyle/>
          <a:p>
            <a:r>
              <a:rPr lang="en-GB" sz="2200" dirty="0" smtClean="0"/>
              <a:t>There are many more female archetypes, including the adventuress, the tomboy, the nurturer, and the manic dream pixie girl (!).  Spend some time researching these to add to your understanding. Using what we’ve looked at so far, think about the following:</a:t>
            </a:r>
          </a:p>
          <a:p>
            <a:endParaRPr lang="en-GB" dirty="0" smtClean="0"/>
          </a:p>
          <a:p>
            <a:r>
              <a:rPr lang="en-GB" sz="2500" b="1" dirty="0" smtClean="0">
                <a:solidFill>
                  <a:srgbClr val="FF0000"/>
                </a:solidFill>
              </a:rPr>
              <a:t>Why do you think ‘Frozen’ was hailed as a breakthrough for the representation of Disney princesses?</a:t>
            </a:r>
          </a:p>
          <a:p>
            <a:endParaRPr lang="en-GB" b="1" dirty="0" smtClean="0">
              <a:solidFill>
                <a:srgbClr val="FF0000"/>
              </a:solidFill>
            </a:endParaRPr>
          </a:p>
          <a:p>
            <a:r>
              <a:rPr lang="en-GB" dirty="0" smtClean="0"/>
              <a:t>What sort of archetypes are used, referenced, or broken in the film? </a:t>
            </a:r>
            <a:r>
              <a:rPr lang="en-GB" b="1" dirty="0" smtClean="0">
                <a:solidFill>
                  <a:srgbClr val="FF0000"/>
                </a:solidFill>
              </a:rPr>
              <a:t> </a:t>
            </a:r>
            <a:endParaRPr lang="en-GB" b="1" dirty="0">
              <a:solidFill>
                <a:srgbClr val="FF0000"/>
              </a:solidFill>
            </a:endParaRPr>
          </a:p>
        </p:txBody>
      </p:sp>
    </p:spTree>
    <p:extLst>
      <p:ext uri="{BB962C8B-B14F-4D97-AF65-F5344CB8AC3E}">
        <p14:creationId xmlns:p14="http://schemas.microsoft.com/office/powerpoint/2010/main" val="2928939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79512" y="1052736"/>
            <a:ext cx="4824536" cy="5562600"/>
          </a:xfrm>
        </p:spPr>
        <p:txBody>
          <a:bodyPr/>
          <a:lstStyle/>
          <a:p>
            <a:pPr eaLnBrk="1" hangingPunct="1">
              <a:buFontTx/>
              <a:buNone/>
            </a:pPr>
            <a:r>
              <a:rPr lang="en-GB" sz="2800" dirty="0" smtClean="0">
                <a:cs typeface="Times New Roman" pitchFamily="18" charset="0"/>
              </a:rPr>
              <a:t>	</a:t>
            </a:r>
            <a:r>
              <a:rPr lang="en-GB" sz="3600" b="1" dirty="0" smtClean="0">
                <a:solidFill>
                  <a:srgbClr val="FF0000"/>
                </a:solidFill>
                <a:effectLst>
                  <a:outerShdw blurRad="38100" dist="38100" dir="2700000" algn="tl">
                    <a:srgbClr val="000000">
                      <a:alpha val="43137"/>
                    </a:srgbClr>
                  </a:outerShdw>
                </a:effectLst>
                <a:cs typeface="Times New Roman" pitchFamily="18" charset="0"/>
              </a:rPr>
              <a:t>Gender</a:t>
            </a:r>
            <a:r>
              <a:rPr lang="en-GB" sz="2800" dirty="0" smtClean="0">
                <a:cs typeface="Times New Roman" pitchFamily="18" charset="0"/>
              </a:rPr>
              <a:t> is perhaps the basic category we use for sorting human beings. Essential elements of our own identity, and the identities we assume other people to have, come from concepts of gender - </a:t>
            </a:r>
            <a:r>
              <a:rPr lang="en-GB" sz="2800" b="1" dirty="0" smtClean="0">
                <a:cs typeface="Times New Roman" pitchFamily="18" charset="0"/>
              </a:rPr>
              <a:t>what does it mean to be a boy or a girl? </a:t>
            </a:r>
          </a:p>
          <a:p>
            <a:pPr eaLnBrk="1" hangingPunct="1">
              <a:buFontTx/>
              <a:buNone/>
            </a:pPr>
            <a:r>
              <a:rPr lang="en-GB" sz="2800" dirty="0" smtClean="0">
                <a:cs typeface="Times New Roman" pitchFamily="18" charset="0"/>
              </a:rPr>
              <a:t>	</a:t>
            </a:r>
          </a:p>
          <a:p>
            <a:pPr eaLnBrk="1" hangingPunct="1">
              <a:buFontTx/>
              <a:buNone/>
            </a:pPr>
            <a:r>
              <a:rPr lang="en-GB" sz="2800" dirty="0" smtClean="0">
                <a:cs typeface="Times New Roman" pitchFamily="18" charset="0"/>
              </a:rPr>
              <a:t>	</a:t>
            </a:r>
            <a:endParaRPr lang="en-GB" sz="2800" dirty="0" smtClean="0"/>
          </a:p>
        </p:txBody>
      </p:sp>
      <p:pic>
        <p:nvPicPr>
          <p:cNvPr id="3076" name="Picture 4" descr="http://us.123rf.com/400wm/400/400/tanik/tanik1203/tanik120300037/13013403-bravo-ragazzo-e-una-ragazza-con-felice-infanzia-giocattoli-art-illustrazione.jpg"/>
          <p:cNvPicPr>
            <a:picLocks noChangeAspect="1" noChangeArrowheads="1"/>
          </p:cNvPicPr>
          <p:nvPr/>
        </p:nvPicPr>
        <p:blipFill>
          <a:blip r:embed="rId2" cstate="print"/>
          <a:srcRect/>
          <a:stretch>
            <a:fillRect/>
          </a:stretch>
        </p:blipFill>
        <p:spPr bwMode="auto">
          <a:xfrm>
            <a:off x="5183664" y="1052736"/>
            <a:ext cx="3668088" cy="5184576"/>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extLst>
      <p:ext uri="{BB962C8B-B14F-4D97-AF65-F5344CB8AC3E}">
        <p14:creationId xmlns:p14="http://schemas.microsoft.com/office/powerpoint/2010/main" val="2132627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04800" y="1219200"/>
            <a:ext cx="8610600" cy="5334000"/>
          </a:xfrm>
        </p:spPr>
        <p:txBody>
          <a:bodyPr/>
          <a:lstStyle/>
          <a:p>
            <a:pPr eaLnBrk="1" hangingPunct="1">
              <a:buFontTx/>
              <a:buNone/>
            </a:pPr>
            <a:r>
              <a:rPr lang="en-GB" sz="2800" dirty="0" smtClean="0">
                <a:cs typeface="Times New Roman" pitchFamily="18" charset="0"/>
              </a:rPr>
              <a:t>	'Masculinity' is a concept that is made up of more rigid stereotypes than femininity. Representations of men across all media tend to focus on the following:</a:t>
            </a:r>
          </a:p>
          <a:p>
            <a:pPr eaLnBrk="1" hangingPunct="1">
              <a:buFontTx/>
              <a:buNone/>
            </a:pPr>
            <a:endParaRPr lang="en-GB" sz="2800" dirty="0" smtClean="0">
              <a:cs typeface="Times New Roman" pitchFamily="18" charset="0"/>
            </a:endParaRPr>
          </a:p>
          <a:p>
            <a:pPr eaLnBrk="1" hangingPunct="1"/>
            <a:r>
              <a:rPr lang="en-GB" sz="2800" dirty="0" smtClean="0">
                <a:cs typeface="Times New Roman" pitchFamily="18" charset="0"/>
              </a:rPr>
              <a:t>Strength (physical and intellectual)</a:t>
            </a:r>
          </a:p>
          <a:p>
            <a:pPr eaLnBrk="1" hangingPunct="1"/>
            <a:r>
              <a:rPr lang="en-GB" sz="2800" dirty="0" smtClean="0">
                <a:cs typeface="Times New Roman" pitchFamily="18" charset="0"/>
              </a:rPr>
              <a:t>Power</a:t>
            </a:r>
          </a:p>
          <a:p>
            <a:pPr eaLnBrk="1" hangingPunct="1"/>
            <a:r>
              <a:rPr lang="en-GB" sz="2800" dirty="0" smtClean="0">
                <a:cs typeface="Times New Roman" pitchFamily="18" charset="0"/>
              </a:rPr>
              <a:t>Sexual attractiveness (which may be based on the above)</a:t>
            </a:r>
          </a:p>
          <a:p>
            <a:pPr eaLnBrk="1" hangingPunct="1"/>
            <a:r>
              <a:rPr lang="en-GB" sz="2800" dirty="0" smtClean="0">
                <a:cs typeface="Times New Roman" pitchFamily="18" charset="0"/>
              </a:rPr>
              <a:t>Physique</a:t>
            </a:r>
          </a:p>
          <a:p>
            <a:pPr eaLnBrk="1" hangingPunct="1"/>
            <a:r>
              <a:rPr lang="en-GB" sz="2800" dirty="0" smtClean="0">
                <a:cs typeface="Times New Roman" pitchFamily="18" charset="0"/>
              </a:rPr>
              <a:t>Independence (of thought and action)</a:t>
            </a:r>
          </a:p>
          <a:p>
            <a:pPr eaLnBrk="1" hangingPunct="1">
              <a:buFontTx/>
              <a:buNone/>
            </a:pPr>
            <a:endParaRPr lang="en-GB" sz="2800" dirty="0" smtClean="0">
              <a:cs typeface="Times New Roman" pitchFamily="18" charset="0"/>
            </a:endParaRPr>
          </a:p>
          <a:p>
            <a:pPr eaLnBrk="1" hangingPunct="1"/>
            <a:endParaRPr lang="en-GB" sz="2800" dirty="0" smtClean="0"/>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extLst>
      <p:ext uri="{BB962C8B-B14F-4D97-AF65-F5344CB8AC3E}">
        <p14:creationId xmlns:p14="http://schemas.microsoft.com/office/powerpoint/2010/main" val="1752925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23528" y="980728"/>
            <a:ext cx="4752528" cy="5715000"/>
          </a:xfrm>
        </p:spPr>
        <p:txBody>
          <a:bodyPr/>
          <a:lstStyle/>
          <a:p>
            <a:pPr eaLnBrk="1" hangingPunct="1"/>
            <a:r>
              <a:rPr lang="en-GB" sz="2200" dirty="0" smtClean="0">
                <a:cs typeface="Times New Roman" pitchFamily="18" charset="0"/>
              </a:rPr>
              <a:t>Male characters are often represented as isolated, as not needing to rely on others (the lone hero). </a:t>
            </a:r>
          </a:p>
          <a:p>
            <a:pPr eaLnBrk="1" hangingPunct="1"/>
            <a:r>
              <a:rPr lang="en-GB" sz="2200" dirty="0" smtClean="0">
                <a:cs typeface="Times New Roman" pitchFamily="18" charset="0"/>
              </a:rPr>
              <a:t>If they are part of a family, it is often part of the resolution of a narrative, rather than as part of the initial equilibrium.</a:t>
            </a:r>
          </a:p>
          <a:p>
            <a:pPr eaLnBrk="1" hangingPunct="1"/>
            <a:r>
              <a:rPr lang="en-GB" sz="2200" dirty="0" smtClean="0">
                <a:cs typeface="Times New Roman" pitchFamily="18" charset="0"/>
              </a:rPr>
              <a:t>The male physique is becoming more important a part of representations of masculinity. 'Serious' Hollywood actors in their forties (e.g. Brad Pitt; George Clooney) are expected to have a level of '</a:t>
            </a:r>
            <a:r>
              <a:rPr lang="en-GB" sz="2200" dirty="0" err="1" smtClean="0">
                <a:cs typeface="Times New Roman" pitchFamily="18" charset="0"/>
              </a:rPr>
              <a:t>buffness</a:t>
            </a:r>
            <a:r>
              <a:rPr lang="en-GB" sz="2200" dirty="0" smtClean="0">
                <a:cs typeface="Times New Roman" pitchFamily="18" charset="0"/>
              </a:rPr>
              <a:t>' that was not aspired to even by young heart-throbs 40 years ago. </a:t>
            </a:r>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5" descr="calvin-klein-man-ad"/>
          <p:cNvPicPr>
            <a:picLocks noChangeAspect="1" noChangeArrowheads="1"/>
          </p:cNvPicPr>
          <p:nvPr/>
        </p:nvPicPr>
        <p:blipFill>
          <a:blip r:embed="rId2" cstate="print"/>
          <a:srcRect/>
          <a:stretch>
            <a:fillRect/>
          </a:stretch>
        </p:blipFill>
        <p:spPr bwMode="auto">
          <a:xfrm>
            <a:off x="5148064" y="980728"/>
            <a:ext cx="3816754" cy="4752528"/>
          </a:xfrm>
          <a:prstGeom prst="rect">
            <a:avLst/>
          </a:prstGeom>
          <a:noFill/>
          <a:ln w="9525">
            <a:noFill/>
            <a:miter lim="800000"/>
            <a:headEnd/>
            <a:tailEnd/>
          </a:ln>
        </p:spPr>
      </p:pic>
      <p:sp>
        <p:nvSpPr>
          <p:cNvPr id="5" name="TextBox 4"/>
          <p:cNvSpPr txBox="1"/>
          <p:nvPr/>
        </p:nvSpPr>
        <p:spPr>
          <a:xfrm>
            <a:off x="5796136" y="5877272"/>
            <a:ext cx="2952328" cy="461665"/>
          </a:xfrm>
          <a:prstGeom prst="rect">
            <a:avLst/>
          </a:prstGeom>
          <a:noFill/>
        </p:spPr>
        <p:txBody>
          <a:bodyPr wrap="square" rtlCol="0">
            <a:spAutoFit/>
          </a:bodyPr>
          <a:lstStyle/>
          <a:p>
            <a:r>
              <a:rPr lang="en-GB" b="1" dirty="0" smtClean="0"/>
              <a:t>The ‘alpha’ male</a:t>
            </a:r>
            <a:endParaRPr lang="en-GB" b="1" dirty="0"/>
          </a:p>
        </p:txBody>
      </p:sp>
    </p:spTree>
    <p:extLst>
      <p:ext uri="{BB962C8B-B14F-4D97-AF65-F5344CB8AC3E}">
        <p14:creationId xmlns:p14="http://schemas.microsoft.com/office/powerpoint/2010/main" val="1428888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0" name="Picture 6" descr="http://www.dapperedition.com/wp-content/uploads/2013/02/Dia81.jpg"/>
          <p:cNvPicPr>
            <a:picLocks noChangeAspect="1" noChangeArrowheads="1"/>
          </p:cNvPicPr>
          <p:nvPr/>
        </p:nvPicPr>
        <p:blipFill>
          <a:blip r:embed="rId2" cstate="print"/>
          <a:srcRect/>
          <a:stretch>
            <a:fillRect/>
          </a:stretch>
        </p:blipFill>
        <p:spPr bwMode="auto">
          <a:xfrm>
            <a:off x="2627784" y="4212886"/>
            <a:ext cx="3528392" cy="2645114"/>
          </a:xfrm>
          <a:prstGeom prst="rect">
            <a:avLst/>
          </a:prstGeom>
          <a:noFill/>
        </p:spPr>
      </p:pic>
      <p:pic>
        <p:nvPicPr>
          <p:cNvPr id="1028" name="Picture 4" descr="http://www.hdwallpapersinn.com/wp-content/uploads/2012/08/john-rambo.jpg"/>
          <p:cNvPicPr>
            <a:picLocks noChangeAspect="1" noChangeArrowheads="1"/>
          </p:cNvPicPr>
          <p:nvPr/>
        </p:nvPicPr>
        <p:blipFill>
          <a:blip r:embed="rId3" cstate="print"/>
          <a:srcRect/>
          <a:stretch>
            <a:fillRect/>
          </a:stretch>
        </p:blipFill>
        <p:spPr bwMode="auto">
          <a:xfrm>
            <a:off x="6286500" y="2857499"/>
            <a:ext cx="2857500" cy="4000501"/>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6" name="TextBox 5"/>
          <p:cNvSpPr txBox="1"/>
          <p:nvPr/>
        </p:nvSpPr>
        <p:spPr>
          <a:xfrm>
            <a:off x="251520" y="908720"/>
            <a:ext cx="8640960" cy="830997"/>
          </a:xfrm>
          <a:prstGeom prst="rect">
            <a:avLst/>
          </a:prstGeom>
          <a:noFill/>
        </p:spPr>
        <p:txBody>
          <a:bodyPr wrap="square" rtlCol="0">
            <a:spAutoFit/>
          </a:bodyPr>
          <a:lstStyle/>
          <a:p>
            <a:r>
              <a:rPr lang="en-GB" dirty="0" smtClean="0"/>
              <a:t>Research has shown that there are now </a:t>
            </a:r>
            <a:r>
              <a:rPr lang="en-GB" b="1" dirty="0" smtClean="0"/>
              <a:t>seven main archetypes </a:t>
            </a:r>
            <a:r>
              <a:rPr lang="en-GB" dirty="0" smtClean="0"/>
              <a:t>of men: </a:t>
            </a:r>
            <a:endParaRPr lang="en-GB" dirty="0"/>
          </a:p>
        </p:txBody>
      </p:sp>
      <p:sp>
        <p:nvSpPr>
          <p:cNvPr id="7" name="TextBox 6"/>
          <p:cNvSpPr txBox="1"/>
          <p:nvPr/>
        </p:nvSpPr>
        <p:spPr>
          <a:xfrm>
            <a:off x="179512" y="3284984"/>
            <a:ext cx="7056784" cy="830997"/>
          </a:xfrm>
          <a:prstGeom prst="rect">
            <a:avLst/>
          </a:prstGeom>
          <a:noFill/>
        </p:spPr>
        <p:txBody>
          <a:bodyPr wrap="square" rtlCol="0">
            <a:spAutoFit/>
          </a:bodyPr>
          <a:lstStyle/>
          <a:p>
            <a:r>
              <a:rPr lang="en-GB" b="1" dirty="0" smtClean="0">
                <a:solidFill>
                  <a:srgbClr val="FF0000"/>
                </a:solidFill>
              </a:rPr>
              <a:t>The action hero </a:t>
            </a:r>
            <a:r>
              <a:rPr lang="en-GB" dirty="0" smtClean="0"/>
              <a:t>– strong but not always silent. Often angry. He is violent and aggressive.</a:t>
            </a:r>
            <a:endParaRPr lang="en-GB" dirty="0"/>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179512" y="1916832"/>
            <a:ext cx="8712968" cy="1200329"/>
          </a:xfrm>
          <a:prstGeom prst="rect">
            <a:avLst/>
          </a:prstGeom>
          <a:noFill/>
        </p:spPr>
        <p:txBody>
          <a:bodyPr wrap="square" rtlCol="0">
            <a:spAutoFit/>
          </a:bodyPr>
          <a:lstStyle/>
          <a:p>
            <a:r>
              <a:rPr lang="en-GB" b="1" dirty="0" smtClean="0">
                <a:solidFill>
                  <a:srgbClr val="FF0000"/>
                </a:solidFill>
              </a:rPr>
              <a:t>The big shot </a:t>
            </a:r>
            <a:r>
              <a:rPr lang="en-GB" dirty="0" smtClean="0"/>
              <a:t>– defined by his professional status, he is the epitome of success. He has the characteristics and possessions that society deems desirable.</a:t>
            </a:r>
            <a:endParaRPr lang="en-GB" dirty="0"/>
          </a:p>
        </p:txBody>
      </p:sp>
      <p:sp>
        <p:nvSpPr>
          <p:cNvPr id="11" name="TextBox 10"/>
          <p:cNvSpPr txBox="1"/>
          <p:nvPr/>
        </p:nvSpPr>
        <p:spPr>
          <a:xfrm>
            <a:off x="251520" y="4509120"/>
            <a:ext cx="3168352" cy="1938992"/>
          </a:xfrm>
          <a:prstGeom prst="rect">
            <a:avLst/>
          </a:prstGeom>
          <a:noFill/>
        </p:spPr>
        <p:txBody>
          <a:bodyPr wrap="square" rtlCol="0">
            <a:spAutoFit/>
          </a:bodyPr>
          <a:lstStyle/>
          <a:p>
            <a:r>
              <a:rPr lang="en-GB" dirty="0" smtClean="0"/>
              <a:t>These stereotypes suggest that a ‘real man’ must be powerful and successful.</a:t>
            </a:r>
            <a:endParaRPr lang="en-GB" dirty="0"/>
          </a:p>
        </p:txBody>
      </p:sp>
    </p:spTree>
    <p:extLst>
      <p:ext uri="{BB962C8B-B14F-4D97-AF65-F5344CB8AC3E}">
        <p14:creationId xmlns:p14="http://schemas.microsoft.com/office/powerpoint/2010/main" val="627591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3707904" y="2636912"/>
            <a:ext cx="5256584" cy="830997"/>
          </a:xfrm>
          <a:prstGeom prst="rect">
            <a:avLst/>
          </a:prstGeom>
          <a:noFill/>
        </p:spPr>
        <p:txBody>
          <a:bodyPr wrap="square" rtlCol="0">
            <a:spAutoFit/>
          </a:bodyPr>
          <a:lstStyle/>
          <a:p>
            <a:r>
              <a:rPr lang="en-GB" b="1" dirty="0" smtClean="0">
                <a:solidFill>
                  <a:srgbClr val="FF0000"/>
                </a:solidFill>
              </a:rPr>
              <a:t>The </a:t>
            </a:r>
            <a:r>
              <a:rPr lang="en-GB" b="1" dirty="0" err="1" smtClean="0">
                <a:solidFill>
                  <a:srgbClr val="FF0000"/>
                </a:solidFill>
              </a:rPr>
              <a:t>metrosexual</a:t>
            </a:r>
            <a:r>
              <a:rPr lang="en-GB" b="1" dirty="0" smtClean="0">
                <a:solidFill>
                  <a:srgbClr val="FF0000"/>
                </a:solidFill>
              </a:rPr>
              <a:t> </a:t>
            </a:r>
            <a:r>
              <a:rPr lang="en-GB" dirty="0" smtClean="0"/>
              <a:t>– as already discussed.</a:t>
            </a:r>
            <a:endParaRPr lang="en-GB" dirty="0"/>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179512" y="764704"/>
            <a:ext cx="8712968" cy="1200329"/>
          </a:xfrm>
          <a:prstGeom prst="rect">
            <a:avLst/>
          </a:prstGeom>
          <a:noFill/>
        </p:spPr>
        <p:txBody>
          <a:bodyPr wrap="square" rtlCol="0">
            <a:spAutoFit/>
          </a:bodyPr>
          <a:lstStyle/>
          <a:p>
            <a:r>
              <a:rPr lang="en-GB" b="1" dirty="0" smtClean="0">
                <a:solidFill>
                  <a:srgbClr val="FF0000"/>
                </a:solidFill>
              </a:rPr>
              <a:t>The strong silent type </a:t>
            </a:r>
            <a:r>
              <a:rPr lang="en-GB" dirty="0" smtClean="0"/>
              <a:t>– focuses on being in charge and containing emotion, reinforcing the idea that men should always be ‘in control’ and to show emotion is weak. </a:t>
            </a:r>
            <a:endParaRPr lang="en-GB" dirty="0"/>
          </a:p>
        </p:txBody>
      </p:sp>
      <p:sp>
        <p:nvSpPr>
          <p:cNvPr id="10" name="TextBox 9"/>
          <p:cNvSpPr txBox="1"/>
          <p:nvPr/>
        </p:nvSpPr>
        <p:spPr>
          <a:xfrm>
            <a:off x="1331640" y="4077072"/>
            <a:ext cx="5112568" cy="2677656"/>
          </a:xfrm>
          <a:prstGeom prst="rect">
            <a:avLst/>
          </a:prstGeom>
          <a:noFill/>
        </p:spPr>
        <p:txBody>
          <a:bodyPr wrap="square" rtlCol="0">
            <a:spAutoFit/>
          </a:bodyPr>
          <a:lstStyle/>
          <a:p>
            <a:r>
              <a:rPr lang="en-GB" b="1" dirty="0" smtClean="0">
                <a:solidFill>
                  <a:srgbClr val="FF0000"/>
                </a:solidFill>
              </a:rPr>
              <a:t>The jock </a:t>
            </a:r>
            <a:r>
              <a:rPr lang="en-GB" dirty="0" smtClean="0"/>
              <a:t>– must avoid being ‘soft’. He is aggressive, fighting other men where necessary, and shows his power and strength through physical exertion. By doing so, he wins the approval of men and the admiration of women.</a:t>
            </a:r>
            <a:endParaRPr lang="en-GB" dirty="0"/>
          </a:p>
        </p:txBody>
      </p:sp>
      <p:pic>
        <p:nvPicPr>
          <p:cNvPr id="122882" name="Picture 2" descr="http://2.bp.blogspot.com/_U0hopCgfooQ/TO1LR8hMXzI/AAAAAAAAAAY/WVhsaWeSjQk/s1600/Glee_Quiz_Jock.jpg"/>
          <p:cNvPicPr>
            <a:picLocks noChangeAspect="1" noChangeArrowheads="1"/>
          </p:cNvPicPr>
          <p:nvPr/>
        </p:nvPicPr>
        <p:blipFill>
          <a:blip r:embed="rId2" cstate="print"/>
          <a:srcRect/>
          <a:stretch>
            <a:fillRect/>
          </a:stretch>
        </p:blipFill>
        <p:spPr bwMode="auto">
          <a:xfrm>
            <a:off x="6660232" y="4149080"/>
            <a:ext cx="2095500" cy="2476501"/>
          </a:xfrm>
          <a:prstGeom prst="rect">
            <a:avLst/>
          </a:prstGeom>
          <a:noFill/>
        </p:spPr>
      </p:pic>
      <p:pic>
        <p:nvPicPr>
          <p:cNvPr id="122886" name="Picture 6" descr="http://thumbs2.ebaystatic.com/d/l225/m/mOIgdTjvJHSEBmlBzX6VRDA.jpg"/>
          <p:cNvPicPr>
            <a:picLocks noChangeAspect="1" noChangeArrowheads="1"/>
          </p:cNvPicPr>
          <p:nvPr/>
        </p:nvPicPr>
        <p:blipFill>
          <a:blip r:embed="rId3" cstate="print"/>
          <a:srcRect/>
          <a:stretch>
            <a:fillRect/>
          </a:stretch>
        </p:blipFill>
        <p:spPr bwMode="auto">
          <a:xfrm>
            <a:off x="395536" y="1988839"/>
            <a:ext cx="2952328" cy="1968219"/>
          </a:xfrm>
          <a:prstGeom prst="rect">
            <a:avLst/>
          </a:prstGeom>
          <a:noFill/>
        </p:spPr>
      </p:pic>
    </p:spTree>
    <p:extLst>
      <p:ext uri="{BB962C8B-B14F-4D97-AF65-F5344CB8AC3E}">
        <p14:creationId xmlns:p14="http://schemas.microsoft.com/office/powerpoint/2010/main" val="1010925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16" name="Picture 12" descr="http://farm5.staticflickr.com/4043/4696221337_27d28469f1_b.jpg"/>
          <p:cNvPicPr>
            <a:picLocks noChangeAspect="1" noChangeArrowheads="1"/>
          </p:cNvPicPr>
          <p:nvPr/>
        </p:nvPicPr>
        <p:blipFill>
          <a:blip r:embed="rId2" cstate="print"/>
          <a:srcRect l="16385" t="16385" r="16256"/>
          <a:stretch>
            <a:fillRect/>
          </a:stretch>
        </p:blipFill>
        <p:spPr bwMode="auto">
          <a:xfrm>
            <a:off x="3419872" y="3501008"/>
            <a:ext cx="2664296" cy="2204864"/>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3914" name="Picture 10" descr="http://tushkan.net/_nw/31/88533457.jpg"/>
          <p:cNvPicPr>
            <a:picLocks noChangeAspect="1" noChangeArrowheads="1"/>
          </p:cNvPicPr>
          <p:nvPr/>
        </p:nvPicPr>
        <p:blipFill>
          <a:blip r:embed="rId3" cstate="print"/>
          <a:srcRect/>
          <a:stretch>
            <a:fillRect/>
          </a:stretch>
        </p:blipFill>
        <p:spPr bwMode="auto">
          <a:xfrm>
            <a:off x="5777428" y="692696"/>
            <a:ext cx="3366572" cy="5013176"/>
          </a:xfrm>
          <a:prstGeom prst="rect">
            <a:avLst/>
          </a:prstGeom>
          <a:noFill/>
        </p:spPr>
      </p:pic>
      <p:pic>
        <p:nvPicPr>
          <p:cNvPr id="123920" name="Picture 16" descr="http://pinkstinks.files.wordpress.com/2010/06/1276520819-offside1.png"/>
          <p:cNvPicPr>
            <a:picLocks noChangeAspect="1" noChangeArrowheads="1"/>
          </p:cNvPicPr>
          <p:nvPr/>
        </p:nvPicPr>
        <p:blipFill>
          <a:blip r:embed="rId4" cstate="print"/>
          <a:srcRect/>
          <a:stretch>
            <a:fillRect/>
          </a:stretch>
        </p:blipFill>
        <p:spPr bwMode="auto">
          <a:xfrm>
            <a:off x="3635896" y="5229224"/>
            <a:ext cx="2762250" cy="1628776"/>
          </a:xfrm>
          <a:prstGeom prst="rect">
            <a:avLst/>
          </a:prstGeom>
          <a:noFill/>
        </p:spPr>
      </p:pic>
      <p:pic>
        <p:nvPicPr>
          <p:cNvPr id="123922" name="Picture 18" descr="http://m.gmgrd.co.uk/res/807.$plit/C_71_article_1125541_image_list_image_list_item_0_image.jpg"/>
          <p:cNvPicPr>
            <a:picLocks noChangeAspect="1" noChangeArrowheads="1"/>
          </p:cNvPicPr>
          <p:nvPr/>
        </p:nvPicPr>
        <p:blipFill>
          <a:blip r:embed="rId5" cstate="print"/>
          <a:srcRect/>
          <a:stretch>
            <a:fillRect/>
          </a:stretch>
        </p:blipFill>
        <p:spPr bwMode="auto">
          <a:xfrm>
            <a:off x="6444208" y="5372100"/>
            <a:ext cx="2447925" cy="1485900"/>
          </a:xfrm>
          <a:prstGeom prst="rect">
            <a:avLst/>
          </a:prstGeom>
          <a:noFill/>
        </p:spPr>
      </p:pic>
      <p:sp>
        <p:nvSpPr>
          <p:cNvPr id="9" name="TextBox 8"/>
          <p:cNvSpPr txBox="1"/>
          <p:nvPr/>
        </p:nvSpPr>
        <p:spPr>
          <a:xfrm>
            <a:off x="107504" y="764704"/>
            <a:ext cx="5616624" cy="2677656"/>
          </a:xfrm>
          <a:prstGeom prst="rect">
            <a:avLst/>
          </a:prstGeom>
          <a:noFill/>
        </p:spPr>
        <p:txBody>
          <a:bodyPr wrap="square" rtlCol="0">
            <a:spAutoFit/>
          </a:bodyPr>
          <a:lstStyle/>
          <a:p>
            <a:r>
              <a:rPr lang="en-GB" b="1" dirty="0" smtClean="0">
                <a:solidFill>
                  <a:srgbClr val="FF0000"/>
                </a:solidFill>
              </a:rPr>
              <a:t>The joker </a:t>
            </a:r>
            <a:r>
              <a:rPr lang="en-GB" dirty="0" smtClean="0"/>
              <a:t>– a popular  character with other men, this stereotype suggests men should never be serious or emotional. The jokes are usually made at the expense of any available female characters or male characters exhibiting ‘female’ characteristics.</a:t>
            </a:r>
            <a:endParaRPr lang="en-GB" dirty="0"/>
          </a:p>
        </p:txBody>
      </p:sp>
      <p:pic>
        <p:nvPicPr>
          <p:cNvPr id="123926" name="Picture 22" descr="http://static.talkingretail.com/wp-content/uploads/2013/01/WKD-Valentines-2013_Flower-Stallresized-e1357828511441.jpg"/>
          <p:cNvPicPr>
            <a:picLocks noChangeAspect="1" noChangeArrowheads="1"/>
          </p:cNvPicPr>
          <p:nvPr/>
        </p:nvPicPr>
        <p:blipFill>
          <a:blip r:embed="rId6" cstate="print"/>
          <a:srcRect/>
          <a:stretch>
            <a:fillRect/>
          </a:stretch>
        </p:blipFill>
        <p:spPr bwMode="auto">
          <a:xfrm>
            <a:off x="0" y="3751032"/>
            <a:ext cx="2195736" cy="3106968"/>
          </a:xfrm>
          <a:prstGeom prst="rect">
            <a:avLst/>
          </a:prstGeom>
          <a:noFill/>
        </p:spPr>
      </p:pic>
      <p:pic>
        <p:nvPicPr>
          <p:cNvPr id="123928" name="Picture 24" descr="http://www.themarketingpeople.com/blog/wp-content/uploads/2012/12/wkd-xmas_0-1.jpg"/>
          <p:cNvPicPr>
            <a:picLocks noChangeAspect="1" noChangeArrowheads="1"/>
          </p:cNvPicPr>
          <p:nvPr/>
        </p:nvPicPr>
        <p:blipFill>
          <a:blip r:embed="rId7" cstate="print"/>
          <a:srcRect/>
          <a:stretch>
            <a:fillRect/>
          </a:stretch>
        </p:blipFill>
        <p:spPr bwMode="auto">
          <a:xfrm>
            <a:off x="1835696" y="4399189"/>
            <a:ext cx="1800200" cy="2458811"/>
          </a:xfrm>
          <a:prstGeom prst="rect">
            <a:avLst/>
          </a:prstGeom>
          <a:noFill/>
        </p:spPr>
      </p:pic>
    </p:spTree>
    <p:extLst>
      <p:ext uri="{BB962C8B-B14F-4D97-AF65-F5344CB8AC3E}">
        <p14:creationId xmlns:p14="http://schemas.microsoft.com/office/powerpoint/2010/main" val="2298784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1026" name="AutoShape 2" descr="data:image/jpeg;base64,/9j/4AAQSkZJRgABAQAAAQABAAD/2wCEAAkGBxQSEhUUExQWFhUXFxgYGBgYGBgaHBwaHBgcHB8YGh8cHCghHBolHBodJDEjJSkrLy4uGB8zODMsNygtLiwBCgoKDg0OGhAQGywkICQsLC40LDQsLCwsLCwsLCwsLCwsLCwsLCwsLCwsLCwsLCwsLCwsLCwsLCwsLCwsLCwsLP/AABEIAQoAvgMBIgACEQEDEQH/xAAcAAABBAMBAAAAAAAAAAAAAAAABAUGBwECAwj/xABFEAACAQIDBQYDBgQEAwgDAAABAhEAAwQSIQUGMUFRBxMiYXGBMpGhFCNCscHwUmJy0QiS4fEzQ4I0NVNzdKKzwhUWJP/EABkBAAIDAQAAAAAAAAAAAAAAAAAEAQIDBf/EACURAAICAgICAwADAQEAAAAAAAABAhEDIQQSMUETIlEyQmEjgf/aAAwDAQACEQMRAD8AvGiiigAooooAKKKKACiitXeBJMUAbUVWe8va7YsFksWzeYaZs2VPUaEkfKq62h2o424Zz5OmXl5UAekaxNeUdpb44y8ZbEXfZ2WPkaU7O7RdpWIy4p2AjS4FuD0MifrRRFnqaiqf3Q7aUuMtrHW1tE6d8hOSf5lOq+oJGvKrctXQyhlIIIkEGQQeYPSgk6UUUUAFFFFABRRRQAUUUUAFFFFABRRRQAUUUUAFFFFAAapjtg30m4cHaPhWRdOurfwecVcd+6FVmJgAEn2E15I21jzfv3rpM95cd5/qYn9aCBKLms8a4ETWQ3vW166WPIachA0qUByiuti22hyyuYLqDlJicpPmPMGOHWua3SpzKYYGVIkEEHQ+RmnAbRYTba83dpmKQoIZlzG2SDyLGCWmAx4xFS/8IQ34oCSQpUNqomYHQHnHz0qe9mvaQ+AK2L5Z8MTz1NodV1+H+X1ioN9qDXCzDKjkZ1TTTMDCzMcAR6RQAil2Ve9tgEDMGSJBCsQraMDrEkGKCT2Jhr63FDoQysAVI1BB4EV1qnewPerNabA3G8VuXtSTqpJLLwgZTqB0byq4hVSQooooAKKKKACiiigAooooAKKKKACiiigAooooAr/tj3kOFwZtoQLl8FR5LoGPrBj3rzkTVp/4hHP2vDjkLJI9c2tVStSiGbzXXumYgBSSToACSfIaa1LMJiLFhPu8MbhAzNcbLy5r0UecU9bvbdGJxFsG0VIZQpkNrmEyeQgQI8+fBeeaS/qMxwRum9ldX8DdWc6OsaaqRrrodNOB+Vclstc+BGYgahQT7mOHrVx9pYuYUqq93cF3Poyz4MxcZ/NSxhgRFQ7YGLxthGKObAgmO6glUPiM5CMoJ1zEDUVEM8pRuiJYY2tkHZYPv7+lYTUwJ10j1qQbSYXRcZwrXGYtnGhk8oGgqOFqYhLtszy4njY97u7VbA4i3iFMNbcE25bxrpmBj4QUPP8ASvWOzcal+0l22QyXFVlI4EESK8YzXoXsC2/32DfDMfFh20/8t5I+RBHyqWZotOigUVBIUUUUAFFFFABRRRQAUUUUAFFFFABRRWCaAKV/xF2FnCPHiPer7DKfzqmrQkj1q2v8QW1ke7ZsLq1oFn0OhYCB8hNVNhj4h60egXlFj7F2KO87y4l1swXKbRTTTxAh1I1X8Q1HKKsHHWrb38PcVFW8zTlA4KqkeLqdY16VGNz9uhVFtyIgeI6gDhp01/OnHH7aTDXrV66GYNIBHlHtrpXJnkk/qzrfFFS7Ike1cMl3EKbqhlACwwB01nj+9K2xOwmLu2HNlTcAVybQNzL/AA5zMjQcRyHSo1jd+bV98qW3ALCLkGAfy4xpUzxV091JGVoM9Qaom42ZzjqJCN6t1LFq0xAGbKYiTy9es1SGPs5HK8qtveHaTgFcxgn561VW1we9IOhj+9McCUm3ZPNhWNX5EEVOex/eE4PaFtSYtYgi1cHmZyN7MR8zUJZIMae1LMHYIfTRkIZTykGR9RXSbo50ISk6R7JFZpJsrFi9at3F1DorD3E0rqCoUUUUAFFFFABRRRQAUUUUAFFFFABTTvKv3Fw9++Hyqx7xCukD+YEGnauOIw6uPEqt/UAR9aAPHG0MS9y4zu7OzEks51J4Sa5WzT/v5spcPjsTbtyUt3ImAolgGgD1JAjpUdH71qUV9lh7rqIk8V+okfl19KkO81xL1y1ZLolq3lJZjAJJBPtoZ0qAbD2pkIJJ1gHy/cVKtp2bZK38ne28qic5YA8ZgEGuZkh1yWzr45fJSsk7XbFvu82Mw5CElVQkqDp5QD660/XN57d22AxGbnBGv9/UVAsRvLgWQJ9ne4xJYhyxUOeLQeJI48OHOu13BWkw4uBRbuBsxRdPDyFw8yY4DQcKzn+fofGkr/DfeXIY8zP15darbeLxMbgkDNlHsKcdpbXLyxPPgPWke2ly4a0DxLFj/wBQ4fQVvxsLxVfsjNNZIP8Awj809954Vf0B9D/rrTKo60s2e5nLyp6atCXHyOLa/T0l2Q7WF7AKhMvZJQjy4qfSD9KnVeY+zves4DEgnW2TluDqk6MPMV6Xw19XUMpBVgCCOBBGhFRH8Izx+1rwzrRRRVjEKKKKACiiigAooooAKKKwKAM1g1migCt+2LdizcwF68lpBdVluM4UZyBoZPGI/KvP98qy6QPCCxI1J5BY/XkOXP1fvc6DBYk3Pg7l55T4THvNeSDPADU6cNf96gKFOFtk25A4GD+dTjc3HWTaZbjZWAHEwJzRPHpPzqLbGslQQdDMx+/St7+EcNKSG46VhkSl9WPRxuMVKJc2D2xgLAyObIaP4R66wOvvUD3/AN8Ld1e7sDKOsQTx1PTjwqEPYunX9axhsC7HgaiOKK22Uqd6TMYDDm7cUfOlW9NzxKvQf6VIdibGKobrDKOXn6VEtvvN4+QohNZMuvRtkh8XHf6xuilGCbxDhSegGm3s50X1di648NI9Paro7EN8VZfsN1oYS1gnmvFrY8wdQOhPSqMz0/YjZl/B28HjbbHLdHeWnEwt1G1tt5gifMT0NVqi7n2s9ag1mmfdLba43CWcQv8AzEBYfwuNGX2YEU8UFAooooAKKKKACiiigCDdsG0sVh8AbmFJU5wtxl+JUYEAr/1lahXYjvdib2JOEdjctd21zM5LOrDID4idVYkmDzPGrC7UlnZmIHXux87qaVWH+HwquJxbMQpFpIkxpnOY+mgn2osC+60dwBJMCmHaW9VlPDbZXc8p8I9T+gpkW5cxDfe3QRocoMKPbn7zSuXlQg6W2MY+PKSt6Rp2g4n7XYNiwZ8QLNrlIH4fMHr5VB939xltsLjT8JDqw5zoVMevDyqz7ez0QaEe9N2PxsSNI8qRyZskvLobxQgv4qyq9vbGFp0BkcRI4jXj70lw+FfN4lLAA+JBrET8PH5TUp3xt50NzXwjz61jdKyLgLNOimeHCOc1MMjcRpqo9iL4TGW7dyXQMhkEcCOUkRoRx4V3xF+3agW1JLDU8j0ieFP+8ewVvFMi+MnIIBEyYFd95NyxZxOHXMAj21SVzAZ14zJJliZ4itdTXYp8sYtL2yP47aYFkW+LdB+/rUdfd5r6FlgXBrHI8dJ6+dSneRRZAtqoWYnKAJ9TxJ9a47vuVJnQg1nCfSPaJbJFTVMrjE4ZrbFXUqRyNceR9auLaOxreJHjVcxGmWf1nWq+2vuu9onLJE/vWnsPKjPT0zmZeNKO1sjxGgNTLCbwI+xL+CuGLlm9bvWJ/EGuAOo8xmY+jeVRR7RGhEHoRSZvypnyKlyf4fN4sr3cE50f720CfxAAOo9ob2NXpXjXY21Hwt+1iLfx2nDjzjivoRI969gbMxyX7SXrZlLih1PkwkVBIqooooAKKKKACoovaJs44hsOMQveLM6NllRLQ8ZTEGddIPSpHj7Je26A5SyMoPQkET7TXlDH4TE7KxbJdUd6gcKTqrB0ZM6nn4XJ8jxoAuTtO3lF3B3LdoA281r7wnRour8MctONVtudbNrFBYnvLCsB/UEcfkflTTu3jS9tsI15lVzK5iDbXuwXgyM2ZioACkDWn7dTGom0bZvMqJZQ2HYkEfdqyTPMEjzpXJGfSSkM45wUk4oll4GYcCQa4vhmXxKSD5E/3qQ38B3jkjhOh6j28q2xGCCrqAD1rlU/R1O60RmztO7mVbjtlJ4jiPPzrOPdkhlxEnpE13xeCM+n5VjD7OUtPH15VRf6b2lsZcZtHEXVhtR56TS3d3aL2ZUWy+bkJ/tUnw+zLUZrpAUcOH1rq217FsAW0A5EgRPz1IphaRm8ikuqjZpYxh/4i4chwQVBYwxHIH8BIOmhrO0L7Y62tvK1oW7oaG1YCCIGg6+Z86Snba9Z8oOn+tOWy9pI751cdCDxq0czrqLTwpNTrZHtt7Ce/ibrLqLREcdaYsVaa25hYbmPTlNS64wZ3IuspknTUH161i5hVuCZDGDy1qi0axlrZFcJt5lhWAGuhHL0+dOOLsXLqqRAUjiNZ8taRY/ZJBLqPbSsYDaFy2Mo4Dkf0q0q8xDqJrm766llb1k1Et6NlgeNDmjQ9ffr61amytr270W3hW5dK22ju4syonn0kGr4884uzOePG/rJUUKRXoDsB3hF3CPhGPjw7Sg62nMj5NI91qmN7tm/Z8S9sCBow9Dy/P5Vtubtt8HjLV62xUhsp5gq0AqRzHD5TXVUk49jlSg4y6nrwUU2bB2umKtC4noynirDip/etOVCd7KtU6ZmiiipINXaKpve/FWLt1ziShtZspL8jyjmD6dKtTb+L7rD3X/hRo9YgfWvP29uHa/bVkBuEFvAAT8QjOAOJH6mls8tqN1Yzgi6ckroSNugmID/AP468lwTPdXJD6f+GSNR56cNSaiWIw9yy5t3EKOuhVtD/tS2ztl7eGOGVcrfaBe7ySHUqhTINJXjJM+1Y2ntm/jCv2i4bjKMqk5RAPLQD51pGM1pu0ZycX6plg7hb8Lae0uKvs63UZWzGVslWIT2ZRr0kVNNs4+0ywLiN3ghcrKZDaA8aoC9YOa5qoKRImJ1g5Z49felexcciOxugsuS4AOecoQhHo5B9qyy8ZT8OjTFncHsuRbIVFQQoUQfr+XCtrIMEKDHpx/0ph3X3rs4hFW8xS9EawFc9QeAPkal+Ds6qSsLJkHjrz9pmuc8bjLqzpLInHshrXZJYyzQOhP7ila4a2BqRI58f140svYMyQTOukGujYYC1oIJbWeY1/KpUQeTS2M14WxoFnpA1+ZpuNlQ+aWXh5T+/apHn46UnxFstGgieg+dVaL96Oa4dSsIZ5jhp8qQ3sJcXUA/3qYXdn21AjjFIbqAJIkGY5R7c6t0MllI5YukaN7zXV7VtydP1rtibJLGR7+dc1tx51kzb/Rn2nsb8SHUDSKXbG29ICXfiGmvP06aUqugx5GodvE6gyNGHMaVpC3opJWtnPtcsIwsX1/FmRuHIAr+tVwrQdKlW8e1mu4cIxDZHBDRqRBGvn1qJjjXV46ahTOZyFUy6tzd5ThXs3j/AMG8ii7rPLR/UE6+RNXZacEAjUHga8wbBxJfCKkTlzD2kxV4dlm1TfwKhjLWWNr2ABX/ANpA9qpgk03FmnJxpxWREyooopkSIh2oYnJgH1guyIPdp/IVWuwLgLqBygAelTztktk4BSPw37ZPyYfmRVa7uXYdf5jr++tc7mo6fDX0Y7dom732u2blq0DiEhiVADOsEEGPiImR6VUdmbbyRDKw0IMyDPzkfWvQNl1zNmYKR8+ArliN3cPikPeIPF+IqM2nMNxGtZcflOC6y2Uy4FJ2tFAPcJYseZn9aUJi5TuyFCl1ckIM0hSvH0Y6DQmKsHe7s5t21z4V2kDVLhmfRgND66eYqtXQgwRHSujjzQyL6ikscoeR6xmwrltDetML+HHG7bB8PlcU+K2fXTzp83W39vYcBLhNy10JMqP5W5ehkelRTZe07mHuC7Zco45g8R0IOjKeh0p9x9y1iUV7lkWb90E2nswlq42crFxGMJLA+NSB1FEoXqRKnW4lu7K3gwmLAFq54+asCp15CfDx86eb9piADwHDj0HnXnoXr+Ca9Zu2zbe5bNpluAghSytKzx+AQR7Gp5uv2plVW1i17xQMveL8ccPECYb6HSlsmCtxNoZ/0nd+0edJXYLqeHGm/be/OCtW1dbne5vw24zDzeYy+hpJZ3ow15GNtnML8GUZixUnu0M5WuEA6A8qTeOfpDanF+ya3T4UJ/EoM/Lh7Vi6gbSIHLXkKrS52q/Chw2lvwjxkNoCPF4YB4cuvlU93N2/Z2haJQZXRiGRmBbgPGOEprExW7xSXlC6yRMYjB9fzrh9kIHAipAcIZiAo959/KkeLUCdB++fkaycPZrHLeiPYy0cpj3qsN43YFieU1am0bsA61Vu8zg5/Q1OB/8AQ330bIlfxeZANeNJhW5UZZnpSnZWHz37KROa7bWAeMuBA9Ziuv4ONNuT2SXc5Tl14Ek/v6VbHY7dytirR5FH+YK/oKacZhbdm6FKZEB8OkaDl5xTbsTb32PaD39e5PgfqVYggjqRxrnY8reZs6WRdsPVF7Cs1xw19XUMhDKwkEGQQeYrtXROWQPtiuxgAvN7yD5S36fWqo2Q8QTyqxe2XEaYa3PHvGPtlH6moFgMINOmhpHlb0dThuoEiwL5iS2tWVY2eFtqAI0H1qv9iWJI/mYcfWrNNzSDypLEotuyORJ6oje38IoGvSqSt2rZZ7VxQwVmA+ehHTSrR3v2sVFwidAYHtVG38e4fNpmME6aE/3rbjRc3Jx0W+T40u2xNjraC4wtFig4FuP7mtr8qApmcqtrp8QzAAdIYGec1ye5mJY8TJ4VjEPJ5nRR8gB+ldVLRy5u22TDdzfd7K9ziUXFYYjKbV2CQDxyMdV/KjeLYuDe2cTs++Mg+PDXmy3U/oJP3i+8+vCocP3pXXDXsrAxMHUciOh9ar0rwCkdcDtG5ZdXtuUddVYHUaR9QawbskmdScx6STyHLjypOw6/lWch/YqzoNnYazz1nz16Ut2ZjrgZVsnITIJDBSQQQQWJHgI/DMT503pciTXOfT5UUQXhup2i4Wzg7NrFO4vIuUwDczAmVOYaCQQIJkRBp1vby2L6B7LqZEkSMy+TDka88oJMDmRy6mu+MlHMeHhw9OvGlcvF7+HQxiz9HtFkbe2yy5spnT251Ccdea8cifeNcZUWARmLECIPOTFJrW2WIhzm6Hn79aUYWbPd3+BS4lxfRHDfpUYcCxefI3lz/JH/AJ/g04zBvauPauoUuI2VlbQgiprufgLdvJeRibyPJB0ER+HmCDzqRdvG7hFy3tC2PBcVUuwODx4GPky+GeqjrVdbKxkCATW2aLlHQrxuvb7F9YvEpisMe8AW4OZ69D1kdPKq022k3YGiyAehb34+vlTnuptOdHM+ZP7mnHaWCFwgj+IGuY509jkIdW16O/Z1vQ2GvjC3jFpjCzwVidCp/hPMec1cSmqF3g2fKd6oOZf78PpVk9n28v2iwEuHxooIJ/EnAHXmOB9utOcfPemYcrD/AHiRXtZvBsXbU8EtA/5nP6LTNgYZZUek0p7TAX2myTHgtgf5Sf1NJNjqQwXnw4ilubJ7o34qSih02XioZdIyGTrp4RNPtzbRK5gxBI01qNbazW0IUCDGZvLjlHvrPOKQYPHMy6HTrXOcZ9bQ30Utmu821SFIbxT1+dV3gVtl7hZogEqMpIYyARpwMSehiNKet7tpTOuvKmfYTDWa6/Ex/Hiv9FczU8sYJmL2zg8G1PDhB1aTIHlEdedNIp+21jIUBDBnWOMfpTHbMH/WncbbVsR5UYQn1idUSeFTzdHswxWLAe79xa4guDmP9KaGPMxUOwNzK4bmpDfKK9Cpvpg+4V+9UFgIWdc3Ty1010pfk5pwpR9mcIdhVsTdLB7Pskqqs0eO64DMRz46AeQ060l2durs5EuO2HQpdJaXEwh4KpnwjpFJsHgMTj7/AN8ypg0IIVGzd6f4c2kqOcSOhNKu1DbaYbBkCM7+BF84/ICk++R+9m3WKdHnjaqoLtwW5yC4+SeOXMcs+cRSCp1u32dYjHYd76MqAFgitM3COMEaLrpr9KhFy0RI6SIrqQknoWktnMsR9DQbhJkmT50rtWUuXQrXFtqY8bZioheYUEwTpSOBzrQqAXpy4/3rqWYAo0gEDjOk6g+kGaH7vu9C3eZzIMZcmVYI55i2b2Ari9wkyTJgDUzoBAHoBpHlUUCbXg9eXdn2cZgu5Yrcs3bKrKmQVKiGUj2INeVdqbPfB4m5h7vx2nKnoeYYeREH0NTLsy7Rr+Ca3hnHe4YsdACblsESSkcVABbLHWOlPHb9s+yWwuNtEHvgUYqQQ4USrg9YJHy6VBZOtkM2XjCIg1PNlbVEAngInn8vSqnwGJgxT1h9o5ef1pHPx+ztHUxZozhUiysW8o8agiR59IqL7LxqhTbY5SjGCDGh5fOtti7SNxWB5DhxJPID/SmXaKwxkQZPHQ0vjxO3Fm0WqLC7VLWTadlx+KyJ9iw/I0iwVxJBA1mBP760p7aWP2uyR+G0J93Y/pUc2PjTmVuYBjhpOnzrTkw7SsV40qgPW9O2bVq01lPHcceM8l14dS2lQe/jYQgHKCNYP75U+4rYQumS7DXyP50mTcm7ccLmBtjxHkxAIEAcJ5SdBx9YwrFdGssrxwbILjb2Yzy5e1KtmINTzmpnitrYXDXGTCYXQ57V9SCpUjRRmYmSGmYJBAE003GVbU5UBRIXIsAHhmJiZJ+ZFPOVKqEMUpOfdojm1XGciCCNDy4eUVwNlgiuR4WkKZGuWJ/OtL95nYs5JYnVjqST1612x9lFdhauF0B8LFcpPtOnT2rRKtGM5dpNm9s8DNTzdTZ+GFlMTei4yOw7o5YBnQtpLDQESSPyqI4TY118NcxKibdp1DeU/wC4p/7PNhfbbr22zZFAYqHyDjEnmY6CseSrh5ovgklLaJ3hu1NUOVkGTqOUcgKTf/r2L21iVvXFaxhlgL3gglZk5QeLHrw4U5YPd/ZezbveOwuXBqocyE9ASZ9TTjjO0204KYYM908IHM/vnpSON44u4JsZl2ktKh/xiW9n4MWbWYmCtscWZmJPAcSSTyrzjvPsDEYS6LeITK7jONQZBPUHjOlXTsHvLdw43aV9FIVu6tSNJmW9Y0EedV1tzepcWMbiXI70hMPhl/gtOzZ7g/mygif5z1pjjybm2YTSUaK/IrWacbuEAtC4CFMwFMEtBE5Y4AAgmQOIida22Pu9isXP2ezcuAcSF8I9WMLPlNO2ktmA2Vg0447YWJs/8SxdUdSjR/mAj603xQpJ+CWmb4e+yNmRsp6j0ru+0rrWEw5cmyjl0QxCsw1I5ienDjSQ/vStzagjUGddPyPnpViDB4D3mjMSdNa0ipZuXsE3T3kHThpVMk1CNs1w43OVDzuhsh5D3GIEfCvMefl/aku18MouMFgQeAA/SKnWIshbWS3qx4xxJ6enlUevbDzEmSPn8q5nzXLZ1owiiUb9ut3E3wYMMqeyoDH+Ymozs7BsCxiBIC+YHOjtGtNa2liP5mW4p8mUfrPyrjhNqXNDIjy9I6+lWz9tmGCKpUOmNfurTtlYmDA9B+dRrGbcYWDez3luCVtXLZIEcBBnRJiQQQfXgp29eutYaXEEH5cY9xpTMid7gzb+0MWElbAyklviECM2SZkyAPap4kFXZmPNvSGzY+LztFx4klszkkSZJLHUyTz8632tZt91ai+GuOWzWwCotqCcuZjoSeMRwrnsDZ92bt6LYTDZHuLdaASW8KREsSRGXn71rjsd3l53xNrKzsToCgE8BkiCo6cwI506o/axd5X16jxsHZWIw5e+cJaxlhAUaSly3LqDK8ywkcB1FRrGXEMxbyMDBAYlfPQ6gzPOpymw1Gmy9oC4fC5ttdW0S8T4B8JI14xxA1pu3mwePbDLdxdsMqPkZyirdttwCOQASpBUgmQdCD1Iyt2ZPRnYW8tmzsrG4Vyxu33GQBfDGUAkty1ExUc2btS5ZabbtbJ0LKYMVttLYz2BZZyrW7yB0uJJU/xKSR8aHRlpRY3dud7lu5kthVdrwRriKjfDdJXjbJ0nlrPCrvq/JCdO0aDaKkk3S91jzYk+/Gs7M28cO+dFBjhPCeRPWOla7bt3BcFk31xC2Fy22Qyvd/FKaTl14axBpBjLGRypZGiPEjZlIjiDz/3qvxxao0eWQp2ptm9iXzXrhYk8yQo9BwArngbeZL2uqorAdYcAx/m+lSXZu6eFe1bu3MfbhxL27YzXLfD4wCxGumoHEUh29YwOHYrhrtzENBVi4KqD1HgUzxEajjVoqKVIo5N+RgtIWIA4mI1j9avjcve7B4fZ9mzevIj20hl8yx10Gp1E1QgE8qke7G67Yq+LTMLUjNrxgiYA6nzrLkRUo7dGuJO/Gy2G30wtxzqGWMohWk042NmYLE2x32FtEXCwQlVzaccp5RSbd7s6wmGhwjXX63W0/wAoAXl50/XcOhcHMqsABAHBegEwB6VyZVF/Rsc/kqaPOm9WxzhcTctCSoYlCeayY/tTQh1FXP2l7FXEw5ZQ6iFccD5EVFtj9nkw125pOqjSNeB8vSuhh5cXD7PZhPjScvr4IfsbZjXm0AyjjJ4+VWjsnEGyioqgKOurE9fIVpg93bduQV4EiBPKnE7MVfhAzHUaenzpPkclTf8Ag9ixRxxr2GCtZuLhR1k5iPXlS8N3eiajqdfpSNXRFk6EHgKYtvbwXGhbcKATGusUrG5+DVpskHbfgst2xejR0KE+anMB7gn5VXNnFkAj2r0Vvvu+MdhHs6B9Htk8nXhPkdQfImvOGPwrWne3cBV0JVlPEEfv612skFZzuPOkZxeMOQqTIOnt0pBsjvmuoMMrNd+8gBc0iAeHQRz6TXK9cpVh0CC33OIZMS4uKwkIqqfCELHWWGvGOVTCKiqRXkT7Gm2sTbuFEyNh8tsZ2aXa7dB8TtqIEzAEgR51INhJitnWxir+EXEYe9b8Och8uk5+BK6fnTXsHCWM6pj0Nuy8/wD9CqZBUt4QwGVpPE66ZRUjCYzBfeYHEHE4H4QG+9CLxy3U4AceFE2q6iy/RBev7PuKuJtq+EdS2VCguW7o1lcwEi5x1IjUDTQhVsUIMf8AZb9y6cFjFAAkgSRCEZuAR1AEcIX0qN4vF2sQL6iytghQ6qjNk7xZzFQx8KsI8OsRpxik6bQ7zB5Dn72w+e2wGgttowJnSGgjzNT1/Cr/ANJ/sXYoRsTsXGsAJNzDXToEuRoy6/Cw4ieIYUgwW0e7AwCXWt3luNbtlvis3SYKq8ZbmFukaqQIlTDDgj3n2g+0MHbxr3QMRhnFm6igAhSZS7xJPi0JmJOlN2923reNSziCMmLUd3fKcLmUTbujzIEHmDFEbZLSQpxV2zZa9hNo4XuXBBzWvwPEd7bWYytxKglW5BTxhDU7bd3iv4tLa38rvaGUXcv3rKJhXefEok8qafnW0VXkgf8AczHtbvMilgLqZWAgZgrB41/pNbb8wcXcIzQxkZgAdRPID9ikWwsSbGItXVVWIYgK5IU5gU1PIeKnvtFS531t7t6zcZrS6Wg4ywOBzSDHCQdYmKj2HsjyYz7tbfAAgnTjUu2JgL1+/bbCyzsBmJhQCND4jxEdKgYqT7B3ouYZ1dOQykeUVlmg3H6jeDJv7Oi8sBsrF5R3+JUAcVtpmb/O5/8ArShrap4bemoMt4mY9W5n8qgO7W9uJxt4W7dtyCRJWQiLPxOelWU2ES2hYhc0E8I4DjJ1rkzhKPlUbJxvzZXO8tucR470WjyA1zRwA5122E+aV1YKAJ/Ia+dM13EW72Ke4CCoOnISSeGbyFKtmbdVHuL5rqPIflwqGpV49DbXoevFw0Bk85MTzFIsZtUI5niug10H+tKPsGOxdz7i0Ahibrkqg9ObH+kRUk2b2YWQQ+Ju3LzcxIRJ9Pij3q2LhzybekUnnx4/LtlZNiszkKC7HgoBJJ6wNacrG4m0MR41sraEf81gpPtqfnV2bN2PYw4izaS3/SoB+fE0vAro4+LGIrPmyf8AFUBFRXe3cDCbQbPdVkugR3ttsrRyBkFWjzBipXRTIieYd+dkJsnaNtLGa4LaW7w76GzNmbiAAMsqOXEGm7dnZSbTv93durZcrcuNcOoclpgKSAsSeHSrp7Y9zreLwz4nNkvYa07A8mRQWNtvrB5EnrXmwXY1BgxQ1fjyTf6WVtTadzB2xgMbZW7YUZUI8DMAdLiHhPD0g1GDiVsXn+zXbmV7fxaowzDxI0EgxMSNDyp97SVXDW8PYtXO8S7Zt3WW542tuADmRmJZM+YyOYFQIYhgdDWWOKcbLKSTHJUzJqASswfrFI1QL4ozDWRMfUVxXEMPxVq1w8Ca16lpTi14FGExbWw4XhcQowPAg846ggEUWsGTx0pMHPU1kuev1NT1M4tLydb+Hy8x865AgVrW9tJMDmY96skQ2vQrBkAyogyBMk+UU/74+JMNcLYee6ylLT5mWGYw0O4YQfikcYimPZuBD4q3ZunIGuojngVBcAmTwgE8a7737HXB42/h1bMtp4VjEkEBhMaTBqtbBuxDgMObtxLaxmdlRZMDMzBRJ5CTxq6tk9juFtqPtWKcvGqplRfYsCx156VRquQZB4fuacbm38SeN+4THEsSfnVMkcj/AIMvBx/sejU2vs7ZdjJayIvQfExGksTqx04mqo3z7R3xLMlokW6ry7iGfVmJPmZrRHE68PlWMeNbvI7L/Moagv8A0t/cbs5bH2FxF669q25lQILMP4hIhQeWhJHSrO2B2f4LCHNbtFn/AIrjFz6gHQewrPZhiRc2VgyOVlEPqgyn6ipTW6gkVllk/LNQtbUUVYzCiiigAooooAj3aA0bNxsR/wBmvcf6DXkUe9ete0r/ALqxv/p7n5V5KagDe5dLGWJY6akknQQNT5VrWDxNZqSANZNYNFWoDNYArJ4e1ZPH99KgDAFbo5BkTIMiuR/Q1vzoIFm03tlptNdadWN0KrZucBWaR71xx+Ne9ce7cMu7FmIAGprgvGipQAaDQ39qwKKAzWaKFook9N9h7Tsix/Xej071qntQHsN/7os/13v/AJWqfVRkhRRRQAUUUUAf/9k="/>
          <p:cNvSpPr>
            <a:spLocks noChangeAspect="1" noChangeArrowheads="1"/>
          </p:cNvSpPr>
          <p:nvPr/>
        </p:nvSpPr>
        <p:spPr bwMode="auto">
          <a:xfrm>
            <a:off x="155575" y="-1919288"/>
            <a:ext cx="2857500" cy="40005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79512" y="836712"/>
            <a:ext cx="8784976" cy="1569660"/>
          </a:xfrm>
          <a:prstGeom prst="rect">
            <a:avLst/>
          </a:prstGeom>
          <a:noFill/>
        </p:spPr>
        <p:txBody>
          <a:bodyPr wrap="square" rtlCol="0">
            <a:spAutoFit/>
          </a:bodyPr>
          <a:lstStyle/>
          <a:p>
            <a:r>
              <a:rPr lang="en-GB" b="1" dirty="0" smtClean="0">
                <a:solidFill>
                  <a:srgbClr val="FF0000"/>
                </a:solidFill>
              </a:rPr>
              <a:t>The fool/ buffoon </a:t>
            </a:r>
            <a:r>
              <a:rPr lang="en-GB" dirty="0" smtClean="0"/>
              <a:t>– e.g. the bungling father. Usually well-intentioned and light hearted, the fool can range from slightly inept to completely hopeless in work or (more usually) parenting and domestic situations. </a:t>
            </a:r>
            <a:endParaRPr lang="en-GB" dirty="0"/>
          </a:p>
        </p:txBody>
      </p:sp>
      <p:sp>
        <p:nvSpPr>
          <p:cNvPr id="12" name="TextBox 11"/>
          <p:cNvSpPr txBox="1"/>
          <p:nvPr/>
        </p:nvSpPr>
        <p:spPr>
          <a:xfrm>
            <a:off x="107504" y="2564904"/>
            <a:ext cx="3600400" cy="3416320"/>
          </a:xfrm>
          <a:prstGeom prst="rect">
            <a:avLst/>
          </a:prstGeom>
          <a:noFill/>
        </p:spPr>
        <p:txBody>
          <a:bodyPr wrap="square" rtlCol="0">
            <a:spAutoFit/>
          </a:bodyPr>
          <a:lstStyle/>
          <a:p>
            <a:r>
              <a:rPr lang="en-GB" dirty="0" smtClean="0"/>
              <a:t>This might seem like a negative representation however...</a:t>
            </a:r>
          </a:p>
          <a:p>
            <a:endParaRPr lang="en-GB" dirty="0" smtClean="0"/>
          </a:p>
          <a:p>
            <a:pPr>
              <a:buFont typeface="Arial" pitchFamily="34" charset="0"/>
              <a:buChar char="•"/>
            </a:pPr>
            <a:r>
              <a:rPr lang="en-GB" dirty="0" smtClean="0"/>
              <a:t> it stresses the ‘unsuitability’ of men for a domestic role, reinforcing patriarchal ideologies</a:t>
            </a:r>
          </a:p>
        </p:txBody>
      </p:sp>
      <p:pic>
        <p:nvPicPr>
          <p:cNvPr id="124930" name="Picture 2" descr="http://www.impawards.com/2003/posters/daddy_day_care_ver2.jpg"/>
          <p:cNvPicPr>
            <a:picLocks noChangeAspect="1" noChangeArrowheads="1"/>
          </p:cNvPicPr>
          <p:nvPr/>
        </p:nvPicPr>
        <p:blipFill>
          <a:blip r:embed="rId2" cstate="print"/>
          <a:srcRect/>
          <a:stretch>
            <a:fillRect/>
          </a:stretch>
        </p:blipFill>
        <p:spPr bwMode="auto">
          <a:xfrm>
            <a:off x="5847115" y="2172071"/>
            <a:ext cx="3296885" cy="4685929"/>
          </a:xfrm>
          <a:prstGeom prst="rect">
            <a:avLst/>
          </a:prstGeom>
          <a:noFill/>
        </p:spPr>
      </p:pic>
      <p:pic>
        <p:nvPicPr>
          <p:cNvPr id="123910" name="Picture 6" descr="http://upload.wikimedia.org/wikipedia/en/thumb/3/36/Kindergarten_Cop_film.jpg/220px-Kindergarten_Cop_film.jpg"/>
          <p:cNvPicPr>
            <a:picLocks noChangeAspect="1" noChangeArrowheads="1"/>
          </p:cNvPicPr>
          <p:nvPr/>
        </p:nvPicPr>
        <p:blipFill>
          <a:blip r:embed="rId3" cstate="print"/>
          <a:srcRect/>
          <a:stretch>
            <a:fillRect/>
          </a:stretch>
        </p:blipFill>
        <p:spPr bwMode="auto">
          <a:xfrm rot="400392">
            <a:off x="3656932" y="2455928"/>
            <a:ext cx="2014839" cy="2958149"/>
          </a:xfrm>
          <a:prstGeom prst="rect">
            <a:avLst/>
          </a:prstGeom>
          <a:noFill/>
        </p:spPr>
      </p:pic>
      <p:sp>
        <p:nvSpPr>
          <p:cNvPr id="11" name="TextBox 10"/>
          <p:cNvSpPr txBox="1"/>
          <p:nvPr/>
        </p:nvSpPr>
        <p:spPr>
          <a:xfrm>
            <a:off x="107504" y="6027003"/>
            <a:ext cx="6012160" cy="461665"/>
          </a:xfrm>
          <a:prstGeom prst="rect">
            <a:avLst/>
          </a:prstGeom>
          <a:noFill/>
        </p:spPr>
        <p:txBody>
          <a:bodyPr wrap="square" rtlCol="0">
            <a:spAutoFit/>
          </a:bodyPr>
          <a:lstStyle/>
          <a:p>
            <a:pPr>
              <a:buFont typeface="Arial" pitchFamily="34" charset="0"/>
              <a:buChar char="•"/>
            </a:pPr>
            <a:r>
              <a:rPr lang="en-GB" dirty="0" smtClean="0"/>
              <a:t> they always come out on top in the end!</a:t>
            </a:r>
            <a:endParaRPr lang="en-GB" dirty="0"/>
          </a:p>
        </p:txBody>
      </p:sp>
    </p:spTree>
    <p:extLst>
      <p:ext uri="{BB962C8B-B14F-4D97-AF65-F5344CB8AC3E}">
        <p14:creationId xmlns:p14="http://schemas.microsoft.com/office/powerpoint/2010/main" val="871957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4" name="Picture 6" descr="HANS2"/>
          <p:cNvPicPr>
            <a:picLocks noChangeAspect="1" noChangeArrowheads="1"/>
          </p:cNvPicPr>
          <p:nvPr/>
        </p:nvPicPr>
        <p:blipFill>
          <a:blip r:embed="rId2" cstate="print"/>
          <a:srcRect r="17207"/>
          <a:stretch>
            <a:fillRect/>
          </a:stretch>
        </p:blipFill>
        <p:spPr bwMode="auto">
          <a:xfrm>
            <a:off x="6228184" y="718992"/>
            <a:ext cx="2915816" cy="6094384"/>
          </a:xfrm>
          <a:prstGeom prst="rect">
            <a:avLst/>
          </a:prstGeom>
          <a:noFill/>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6" name="TextBox 5"/>
          <p:cNvSpPr txBox="1"/>
          <p:nvPr/>
        </p:nvSpPr>
        <p:spPr>
          <a:xfrm>
            <a:off x="2843808" y="1628800"/>
            <a:ext cx="4104456" cy="3862596"/>
          </a:xfrm>
          <a:prstGeom prst="rect">
            <a:avLst/>
          </a:prstGeom>
          <a:noFill/>
        </p:spPr>
        <p:txBody>
          <a:bodyPr wrap="square" rtlCol="0">
            <a:spAutoFit/>
          </a:bodyPr>
          <a:lstStyle/>
          <a:p>
            <a:endParaRPr lang="en-GB" dirty="0" smtClean="0"/>
          </a:p>
          <a:p>
            <a:r>
              <a:rPr lang="en-GB" sz="2500" b="1" dirty="0" smtClean="0">
                <a:solidFill>
                  <a:srgbClr val="FF0000"/>
                </a:solidFill>
              </a:rPr>
              <a:t>Is ‘Frozen’ as interesting in its representation of men compared to its representation of women? </a:t>
            </a:r>
          </a:p>
          <a:p>
            <a:endParaRPr lang="en-GB" b="1" dirty="0" smtClean="0">
              <a:solidFill>
                <a:srgbClr val="FF0000"/>
              </a:solidFill>
            </a:endParaRPr>
          </a:p>
          <a:p>
            <a:r>
              <a:rPr lang="en-GB" dirty="0" smtClean="0"/>
              <a:t>What sort of archetypes are used, referenced, or broken in the film? </a:t>
            </a:r>
            <a:r>
              <a:rPr lang="en-GB" b="1" dirty="0" smtClean="0">
                <a:solidFill>
                  <a:srgbClr val="FF0000"/>
                </a:solidFill>
              </a:rPr>
              <a:t> </a:t>
            </a:r>
            <a:endParaRPr lang="en-GB" b="1" dirty="0">
              <a:solidFill>
                <a:srgbClr val="FF0000"/>
              </a:solidFill>
            </a:endParaRPr>
          </a:p>
        </p:txBody>
      </p:sp>
      <p:pic>
        <p:nvPicPr>
          <p:cNvPr id="140292" name="Picture 4" descr="http://img3.wikia.nocookie.net/__cb20140323160946/disney/images/2/29/Kristoff_2013.png"/>
          <p:cNvPicPr>
            <a:picLocks noChangeAspect="1" noChangeArrowheads="1"/>
          </p:cNvPicPr>
          <p:nvPr/>
        </p:nvPicPr>
        <p:blipFill>
          <a:blip r:embed="rId3" cstate="print"/>
          <a:srcRect/>
          <a:stretch>
            <a:fillRect/>
          </a:stretch>
        </p:blipFill>
        <p:spPr bwMode="auto">
          <a:xfrm>
            <a:off x="251520" y="356660"/>
            <a:ext cx="2736304" cy="6384708"/>
          </a:xfrm>
          <a:prstGeom prst="rect">
            <a:avLst/>
          </a:prstGeom>
          <a:noFill/>
        </p:spPr>
      </p:pic>
    </p:spTree>
    <p:extLst>
      <p:ext uri="{BB962C8B-B14F-4D97-AF65-F5344CB8AC3E}">
        <p14:creationId xmlns:p14="http://schemas.microsoft.com/office/powerpoint/2010/main" val="1185735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cki\Desktop\BQvpuLoCEAEBN8O.jpg large.jpg"/>
          <p:cNvPicPr>
            <a:picLocks noChangeAspect="1" noChangeArrowheads="1"/>
          </p:cNvPicPr>
          <p:nvPr/>
        </p:nvPicPr>
        <p:blipFill>
          <a:blip r:embed="rId2" cstate="print"/>
          <a:srcRect l="17746" r="11269"/>
          <a:stretch>
            <a:fillRect/>
          </a:stretch>
        </p:blipFill>
        <p:spPr bwMode="auto">
          <a:xfrm>
            <a:off x="179512" y="836711"/>
            <a:ext cx="3096344" cy="5815965"/>
          </a:xfrm>
          <a:prstGeom prst="rect">
            <a:avLst/>
          </a:prstGeom>
          <a:noFill/>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3419872" y="1412776"/>
            <a:ext cx="5544616" cy="5262979"/>
          </a:xfrm>
          <a:prstGeom prst="rect">
            <a:avLst/>
          </a:prstGeom>
          <a:noFill/>
        </p:spPr>
        <p:txBody>
          <a:bodyPr wrap="square" rtlCol="0">
            <a:spAutoFit/>
          </a:bodyPr>
          <a:lstStyle/>
          <a:p>
            <a:r>
              <a:rPr lang="en-GB" dirty="0" smtClean="0"/>
              <a:t>If men cannot fulfil the stringent criteria for ‘</a:t>
            </a:r>
            <a:r>
              <a:rPr lang="en-GB" b="1" dirty="0" smtClean="0"/>
              <a:t>alpha</a:t>
            </a:r>
            <a:r>
              <a:rPr lang="en-GB" dirty="0" smtClean="0"/>
              <a:t>’ </a:t>
            </a:r>
            <a:r>
              <a:rPr lang="en-GB" dirty="0" err="1" smtClean="0"/>
              <a:t>maledom</a:t>
            </a:r>
            <a:r>
              <a:rPr lang="en-GB" dirty="0" smtClean="0"/>
              <a:t>, they are relegated to ‘</a:t>
            </a:r>
            <a:r>
              <a:rPr lang="en-GB" b="1" dirty="0" smtClean="0"/>
              <a:t>beta</a:t>
            </a:r>
            <a:r>
              <a:rPr lang="en-GB" dirty="0" smtClean="0"/>
              <a:t>’ male status. Foolish, childish and prone to error, these men are celebrated through adverts, TV shows (e.g. Jackass) and films.</a:t>
            </a:r>
          </a:p>
          <a:p>
            <a:endParaRPr lang="en-GB" dirty="0" smtClean="0"/>
          </a:p>
          <a:p>
            <a:endParaRPr lang="en-GB" dirty="0" smtClean="0"/>
          </a:p>
          <a:p>
            <a:r>
              <a:rPr lang="en-GB" dirty="0" smtClean="0"/>
              <a:t>Women’s role in this is to either </a:t>
            </a:r>
            <a:r>
              <a:rPr lang="en-GB" b="1" dirty="0" smtClean="0"/>
              <a:t>create</a:t>
            </a:r>
            <a:r>
              <a:rPr lang="en-GB" dirty="0" smtClean="0"/>
              <a:t> the beta male by belittling or dominating him, or to </a:t>
            </a:r>
            <a:r>
              <a:rPr lang="en-GB" b="1" dirty="0" smtClean="0"/>
              <a:t>disapprove</a:t>
            </a:r>
            <a:r>
              <a:rPr lang="en-GB" dirty="0" smtClean="0"/>
              <a:t> of him (often within a marriage or relationship), acting as ‘the straight man’ if not the prize.</a:t>
            </a:r>
            <a:endParaRPr lang="en-GB" dirty="0"/>
          </a:p>
        </p:txBody>
      </p:sp>
      <p:sp>
        <p:nvSpPr>
          <p:cNvPr id="5" name="TextBox 4"/>
          <p:cNvSpPr txBox="1"/>
          <p:nvPr/>
        </p:nvSpPr>
        <p:spPr>
          <a:xfrm>
            <a:off x="3419872" y="476672"/>
            <a:ext cx="5544616" cy="892552"/>
          </a:xfrm>
          <a:prstGeom prst="rect">
            <a:avLst/>
          </a:prstGeom>
          <a:noFill/>
        </p:spPr>
        <p:txBody>
          <a:bodyPr wrap="square" rtlCol="0">
            <a:spAutoFit/>
          </a:bodyPr>
          <a:lstStyle/>
          <a:p>
            <a:r>
              <a:rPr lang="en-GB" sz="2600" b="1" dirty="0" smtClean="0">
                <a:solidFill>
                  <a:srgbClr val="FF0000"/>
                </a:solidFill>
              </a:rPr>
              <a:t>Binary opposites in male representation</a:t>
            </a:r>
            <a:endParaRPr lang="en-GB" sz="2600" b="1" dirty="0">
              <a:solidFill>
                <a:srgbClr val="FF0000"/>
              </a:solidFill>
            </a:endParaRPr>
          </a:p>
        </p:txBody>
      </p:sp>
    </p:spTree>
    <p:extLst>
      <p:ext uri="{BB962C8B-B14F-4D97-AF65-F5344CB8AC3E}">
        <p14:creationId xmlns:p14="http://schemas.microsoft.com/office/powerpoint/2010/main" val="1591378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67586" name="Picture 2" descr="http://farm8.staticflickr.com/7154/6802874265_f5fc623cec_b.jpg"/>
          <p:cNvPicPr>
            <a:picLocks noChangeAspect="1" noChangeArrowheads="1"/>
          </p:cNvPicPr>
          <p:nvPr/>
        </p:nvPicPr>
        <p:blipFill>
          <a:blip r:embed="rId2" cstate="print"/>
          <a:srcRect l="13891" r="4589"/>
          <a:stretch>
            <a:fillRect/>
          </a:stretch>
        </p:blipFill>
        <p:spPr bwMode="auto">
          <a:xfrm>
            <a:off x="5436096" y="836712"/>
            <a:ext cx="3600400" cy="5904656"/>
          </a:xfrm>
          <a:prstGeom prst="rect">
            <a:avLst/>
          </a:prstGeom>
          <a:noFill/>
        </p:spPr>
      </p:pic>
      <p:sp>
        <p:nvSpPr>
          <p:cNvPr id="4" name="TextBox 3"/>
          <p:cNvSpPr txBox="1"/>
          <p:nvPr/>
        </p:nvSpPr>
        <p:spPr>
          <a:xfrm>
            <a:off x="107504" y="980728"/>
            <a:ext cx="5256584" cy="5632311"/>
          </a:xfrm>
          <a:prstGeom prst="rect">
            <a:avLst/>
          </a:prstGeom>
          <a:noFill/>
        </p:spPr>
        <p:txBody>
          <a:bodyPr wrap="square" rtlCol="0">
            <a:spAutoFit/>
          </a:bodyPr>
          <a:lstStyle/>
          <a:p>
            <a:r>
              <a:rPr lang="en-GB" b="1" dirty="0" smtClean="0"/>
              <a:t>Is there a middle ground between alpha and beta men? Yes!</a:t>
            </a:r>
          </a:p>
          <a:p>
            <a:endParaRPr lang="en-GB" dirty="0" smtClean="0"/>
          </a:p>
          <a:p>
            <a:r>
              <a:rPr lang="en-GB" dirty="0" smtClean="0"/>
              <a:t>David Beckham is an alpha male, but he is also a ‘</a:t>
            </a:r>
            <a:r>
              <a:rPr lang="en-GB" dirty="0" err="1" smtClean="0"/>
              <a:t>metrosexual</a:t>
            </a:r>
            <a:r>
              <a:rPr lang="en-GB" dirty="0" smtClean="0"/>
              <a:t>’ and is objectified for female (and male) audiences. </a:t>
            </a:r>
            <a:r>
              <a:rPr lang="en-GB" sz="2000" dirty="0" smtClean="0"/>
              <a:t>(Bear this in mind when we consider ‘the gaze’ later on.)</a:t>
            </a:r>
          </a:p>
          <a:p>
            <a:endParaRPr lang="en-GB" dirty="0" smtClean="0"/>
          </a:p>
          <a:p>
            <a:r>
              <a:rPr lang="en-GB" dirty="0" smtClean="0"/>
              <a:t>He is part of a family unit and his narratives often revolve around this aspect of his life. </a:t>
            </a:r>
          </a:p>
          <a:p>
            <a:endParaRPr lang="en-GB" dirty="0" smtClean="0"/>
          </a:p>
          <a:p>
            <a:pPr algn="ctr"/>
            <a:r>
              <a:rPr lang="en-GB" b="1" dirty="0" smtClean="0"/>
              <a:t>How does this representation affect his mainstream appeal? </a:t>
            </a:r>
            <a:endParaRPr lang="en-GB" b="1" dirty="0"/>
          </a:p>
        </p:txBody>
      </p:sp>
    </p:spTree>
    <p:extLst>
      <p:ext uri="{BB962C8B-B14F-4D97-AF65-F5344CB8AC3E}">
        <p14:creationId xmlns:p14="http://schemas.microsoft.com/office/powerpoint/2010/main" val="3293701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771800" y="764704"/>
            <a:ext cx="3744416" cy="892552"/>
          </a:xfrm>
          <a:prstGeom prst="rect">
            <a:avLst/>
          </a:prstGeom>
          <a:noFill/>
        </p:spPr>
        <p:txBody>
          <a:bodyPr wrap="square" rtlCol="0">
            <a:spAutoFit/>
          </a:bodyPr>
          <a:lstStyle/>
          <a:p>
            <a:r>
              <a:rPr lang="en-GB" sz="2600" b="1" dirty="0" smtClean="0">
                <a:solidFill>
                  <a:srgbClr val="FF0000"/>
                </a:solidFill>
              </a:rPr>
              <a:t>Binary opposites in female representation: </a:t>
            </a:r>
            <a:endParaRPr lang="en-GB" sz="2600" b="1" dirty="0">
              <a:solidFill>
                <a:srgbClr val="FF0000"/>
              </a:solidFill>
            </a:endParaRPr>
          </a:p>
        </p:txBody>
      </p:sp>
      <p:pic>
        <p:nvPicPr>
          <p:cNvPr id="66562" name="Picture 2" descr="http://blog.zap2it.com/pop2it/miley-cyrus-twerking-ratchet-molly-definitions-vmas-gi.jpg"/>
          <p:cNvPicPr>
            <a:picLocks noChangeAspect="1" noChangeArrowheads="1"/>
          </p:cNvPicPr>
          <p:nvPr/>
        </p:nvPicPr>
        <p:blipFill>
          <a:blip r:embed="rId2" cstate="print"/>
          <a:srcRect/>
          <a:stretch>
            <a:fillRect/>
          </a:stretch>
        </p:blipFill>
        <p:spPr bwMode="auto">
          <a:xfrm>
            <a:off x="6588224" y="1052736"/>
            <a:ext cx="2329655" cy="2751212"/>
          </a:xfrm>
          <a:prstGeom prst="rect">
            <a:avLst/>
          </a:prstGeom>
          <a:noFill/>
        </p:spPr>
      </p:pic>
      <p:pic>
        <p:nvPicPr>
          <p:cNvPr id="66564" name="Picture 4" descr="http://www.beytoote.com/images/stories/fun/fun907-1.jpg"/>
          <p:cNvPicPr>
            <a:picLocks noChangeAspect="1" noChangeArrowheads="1"/>
          </p:cNvPicPr>
          <p:nvPr/>
        </p:nvPicPr>
        <p:blipFill>
          <a:blip r:embed="rId3" cstate="print"/>
          <a:srcRect t="7143"/>
          <a:stretch>
            <a:fillRect/>
          </a:stretch>
        </p:blipFill>
        <p:spPr bwMode="auto">
          <a:xfrm>
            <a:off x="179512" y="980728"/>
            <a:ext cx="2531684" cy="2808312"/>
          </a:xfrm>
          <a:prstGeom prst="rect">
            <a:avLst/>
          </a:prstGeom>
          <a:noFill/>
        </p:spPr>
      </p:pic>
      <p:sp>
        <p:nvSpPr>
          <p:cNvPr id="6" name="TextBox 5"/>
          <p:cNvSpPr txBox="1"/>
          <p:nvPr/>
        </p:nvSpPr>
        <p:spPr>
          <a:xfrm>
            <a:off x="2843808" y="2204864"/>
            <a:ext cx="3672408" cy="954107"/>
          </a:xfrm>
          <a:prstGeom prst="rect">
            <a:avLst/>
          </a:prstGeom>
          <a:noFill/>
        </p:spPr>
        <p:txBody>
          <a:bodyPr wrap="square" rtlCol="0">
            <a:spAutoFit/>
          </a:bodyPr>
          <a:lstStyle/>
          <a:p>
            <a:pPr algn="ctr"/>
            <a:r>
              <a:rPr lang="en-GB" sz="2800" b="1" dirty="0" smtClean="0"/>
              <a:t>‘Good’ girls and ‘bad’ girls</a:t>
            </a:r>
            <a:endParaRPr lang="en-GB" sz="2800" b="1" dirty="0"/>
          </a:p>
        </p:txBody>
      </p:sp>
      <p:sp>
        <p:nvSpPr>
          <p:cNvPr id="7" name="Rectangle 6"/>
          <p:cNvSpPr/>
          <p:nvPr/>
        </p:nvSpPr>
        <p:spPr>
          <a:xfrm>
            <a:off x="179512" y="4005064"/>
            <a:ext cx="2952328" cy="2677656"/>
          </a:xfrm>
          <a:prstGeom prst="rect">
            <a:avLst/>
          </a:prstGeom>
          <a:ln>
            <a:solidFill>
              <a:schemeClr val="tx1"/>
            </a:solidFill>
          </a:ln>
        </p:spPr>
        <p:txBody>
          <a:bodyPr wrap="square">
            <a:spAutoFit/>
          </a:bodyPr>
          <a:lstStyle/>
          <a:p>
            <a:r>
              <a:rPr lang="en-GB" dirty="0" smtClean="0"/>
              <a:t>Wife, mother. Subservient, Compliant. Docile. Domesticated. Virtuous. Sexy and Attractive. Available (to partner).</a:t>
            </a:r>
            <a:endParaRPr lang="en-GB" dirty="0"/>
          </a:p>
        </p:txBody>
      </p:sp>
      <p:sp>
        <p:nvSpPr>
          <p:cNvPr id="8" name="Rectangle 7"/>
          <p:cNvSpPr/>
          <p:nvPr/>
        </p:nvSpPr>
        <p:spPr>
          <a:xfrm>
            <a:off x="5940152" y="3933056"/>
            <a:ext cx="3078088" cy="2749664"/>
          </a:xfrm>
          <a:prstGeom prst="rect">
            <a:avLst/>
          </a:prstGeom>
          <a:ln>
            <a:solidFill>
              <a:schemeClr val="tx1"/>
            </a:solidFill>
          </a:ln>
        </p:spPr>
        <p:txBody>
          <a:bodyPr wrap="square">
            <a:spAutoFit/>
          </a:bodyPr>
          <a:lstStyle/>
          <a:p>
            <a:r>
              <a:rPr lang="en-GB" dirty="0" smtClean="0"/>
              <a:t>Single, independent. Belligerent. Unruly. Outspoken/ aggressive. Sluttish. Immoral. Overtly Sexual. Available (to anyone).</a:t>
            </a:r>
            <a:endParaRPr lang="en-GB" dirty="0"/>
          </a:p>
        </p:txBody>
      </p:sp>
      <p:cxnSp>
        <p:nvCxnSpPr>
          <p:cNvPr id="10" name="Straight Arrow Connector 9"/>
          <p:cNvCxnSpPr/>
          <p:nvPr/>
        </p:nvCxnSpPr>
        <p:spPr>
          <a:xfrm flipH="1">
            <a:off x="2627784" y="2636912"/>
            <a:ext cx="936104"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55976" y="3068960"/>
            <a:ext cx="1656184"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7864" y="4221088"/>
            <a:ext cx="2376264" cy="2308324"/>
          </a:xfrm>
          <a:prstGeom prst="rect">
            <a:avLst/>
          </a:prstGeom>
          <a:noFill/>
        </p:spPr>
        <p:txBody>
          <a:bodyPr wrap="square" rtlCol="0">
            <a:spAutoFit/>
          </a:bodyPr>
          <a:lstStyle/>
          <a:p>
            <a:r>
              <a:rPr lang="en-GB" dirty="0" smtClean="0"/>
              <a:t>Men’s role in this is typically to </a:t>
            </a:r>
            <a:r>
              <a:rPr lang="en-GB" b="1" dirty="0" smtClean="0"/>
              <a:t>protect</a:t>
            </a:r>
            <a:r>
              <a:rPr lang="en-GB" dirty="0" smtClean="0"/>
              <a:t> or </a:t>
            </a:r>
            <a:r>
              <a:rPr lang="en-GB" b="1" dirty="0" smtClean="0"/>
              <a:t>objectify</a:t>
            </a:r>
            <a:r>
              <a:rPr lang="en-GB" dirty="0" smtClean="0"/>
              <a:t>.</a:t>
            </a:r>
          </a:p>
          <a:p>
            <a:endParaRPr lang="en-GB" dirty="0" smtClean="0"/>
          </a:p>
          <a:p>
            <a:r>
              <a:rPr lang="en-GB" dirty="0" smtClean="0"/>
              <a:t>Or both.</a:t>
            </a:r>
            <a:endParaRPr lang="en-GB" dirty="0"/>
          </a:p>
        </p:txBody>
      </p:sp>
    </p:spTree>
    <p:extLst>
      <p:ext uri="{BB962C8B-B14F-4D97-AF65-F5344CB8AC3E}">
        <p14:creationId xmlns:p14="http://schemas.microsoft.com/office/powerpoint/2010/main" val="124854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79512" y="908720"/>
            <a:ext cx="8712968" cy="5562600"/>
          </a:xfrm>
        </p:spPr>
        <p:txBody>
          <a:bodyPr/>
          <a:lstStyle/>
          <a:p>
            <a:pPr eaLnBrk="1" hangingPunct="1">
              <a:buFontTx/>
              <a:buNone/>
            </a:pPr>
            <a:r>
              <a:rPr lang="en-GB" sz="2800" dirty="0" smtClean="0">
                <a:cs typeface="Times New Roman" pitchFamily="18" charset="0"/>
              </a:rPr>
              <a:t>	 Many objects, not just humans, are represented by the media as being particularly masculine or feminine - particularly in advertising - and we grow up with an awareness of what constitutes 'appropriate' characteristics for each gender. 	</a:t>
            </a:r>
            <a:endParaRPr lang="en-GB" sz="2800" dirty="0" smtClean="0"/>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76802" name="Picture 2" descr="http://beaut.ie/wp-content/uploads/2013/11/kindereggs.jpg"/>
          <p:cNvPicPr>
            <a:picLocks noChangeAspect="1" noChangeArrowheads="1"/>
          </p:cNvPicPr>
          <p:nvPr/>
        </p:nvPicPr>
        <p:blipFill>
          <a:blip r:embed="rId2" cstate="print"/>
          <a:srcRect/>
          <a:stretch>
            <a:fillRect/>
          </a:stretch>
        </p:blipFill>
        <p:spPr bwMode="auto">
          <a:xfrm>
            <a:off x="1619672" y="3212976"/>
            <a:ext cx="6096000" cy="3429001"/>
          </a:xfrm>
          <a:prstGeom prst="rect">
            <a:avLst/>
          </a:prstGeom>
          <a:noFill/>
        </p:spPr>
      </p:pic>
    </p:spTree>
    <p:extLst>
      <p:ext uri="{BB962C8B-B14F-4D97-AF65-F5344CB8AC3E}">
        <p14:creationId xmlns:p14="http://schemas.microsoft.com/office/powerpoint/2010/main" val="2882652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img.musiquemag.fr/datas/artiste/r/i/rihanna/xl/photo-rihanna-son-shooting-photo-pour-rolling-stone-511133155d61f.jpg"/>
          <p:cNvPicPr>
            <a:picLocks noChangeAspect="1" noChangeArrowheads="1"/>
          </p:cNvPicPr>
          <p:nvPr/>
        </p:nvPicPr>
        <p:blipFill>
          <a:blip r:embed="rId2" cstate="print"/>
          <a:srcRect r="5557"/>
          <a:stretch>
            <a:fillRect/>
          </a:stretch>
        </p:blipFill>
        <p:spPr bwMode="auto">
          <a:xfrm>
            <a:off x="5580112" y="836712"/>
            <a:ext cx="3563888" cy="5660356"/>
          </a:xfrm>
          <a:prstGeom prst="rect">
            <a:avLst/>
          </a:prstGeo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20482" name="AutoShape 2" descr="data:image/jpeg;base64,/9j/4AAQSkZJRgABAQAAAQABAAD/2wCEAAkGBxQSEhQUExQUFhUXGRgVFxgUGBQVFxUXFhQWGBYXFxcYHCggGBwmHBUXITEhJSkrLi4uFx8zODMsNygtLisBCgoKDg0OGxAQGiwkHyQ0LCwsNCwsLCwsNCwsLCwsLCwsLCwsLCwsLCwsLCwsLCwsLCwsLCwsLCwsLCwsLCwsLP/AABEIARMAtwMBIgACEQEDEQH/xAAcAAABBQEBAQAAAAAAAAAAAAAAAQMEBQYHAgj/xABHEAABAwEFBQQHBgUBBQkAAAABAAIRAwQFEiExBkFRYXEigZGhBxMyQmKxwSNSktHh8BRygrLxohVDY4PiFiQlRFNzs8LS/8QAGQEAAgMBAAAAAAAAAAAAAAAAAAMBAgQF/8QAKREAAgICAQMEAQQDAAAAAAAAAAECEQMhEgQxUSIyQWETFEJxgSMz8P/aAAwDAQACEQMRAD8A7OlQhAAhCEACVCEACVCQoA8VAmyE6U28IA803r2EjWiE43RBJ4hPNC8wvYQQKhCEACEIQAIQlQAiEIQAIQhADaEIQAIQlQAkoSFAKAPUoJTNau1oJcQANScgsxee3VnpkBvbJMCCIJ4DigDTly8l6wlk2urV6wZgawQTIE+8AMzxGfes3tjtFUxGkapY0e2cRGR3ADfropoDqFsvuz0TFWvSYeDntB8FXVNvLA04f4qlO+CXeYEL5rtV45uA0J3deO9MttLnzE5KtlqPqeltdYT/AOaoD+ao1v8AcQrayW2nVE06jHjixwdHWNF8q221vFNs6F2ciRplPgvV3X9VpEGjXqUyNAHGB04dEN0CVn1ghcb2G9KT2ObRt8YHZNrD3CdMY+7zGnRdjY8EAggg5gjQoTshqhUISqSAQhCABIlQgBEJUiAG0ISoAEISFACKBfN7U7LTNSoctGgRie7c1s78t+QAJMAKe5cb9IV7m0v1imHFtP8A9tpgv543g/0saqTnxQzHDm6KbaXa6vaqp7X2fu0xkwbu1oX98dBurmWjHWZi9twDWtG44YGuknPLSVCrADXIcN5/ynLFRNWoMXZAHfAExPcqQbY3IktJGx2exF9eq49mXYY4Dh3AeC51thbXuqu3lxLjy4fXwW02Vt5wukQ0Az3icllr5ud9a1VcIkEyOTcLSO7PzTm0o2IUW5UZmnSkYnaaDdP6KfY3AA5boGWnmtLQ2RODtCd+kxkvH+xA0EEEbxuy4pP5oj/08zOOtTnjD37j+v8AlVmKeR+a0NqoUqZkEkzoNB+81WVDSfuI4GQCT+95UqSZRwa0erNasgHfvTRdd9Ge3rKLBZrU+GiBSeZIaPuO4DgVxyiWkZTxk/4yT+IwIPQ/vqrFD65s9pbUaHMcHNOYLTII6hPL5m2S2rtFif2XEsntMPsnpw6hd32Y2qp2ymHNydvaTmD9VZOyHGjRoXhj5XtSVBCEIAEiVIgBtKkSoAEhSpCgCt2gtBZZ6hHtEYW/zPOFvmVxu+rWyo4kNhtMBjY9mGgAZdy6P6Qrdgotpg9t7gctzWnXxgf4XIb2dhGDPpvP7+qx55+ribumx+nkyotVpl8jMkwBr5LRUrsDAGAOfUIBcNwJzwk98dyXZnZ8l4qVMiM8MezPsk/FGg3alPbT3+2k40bOO0MnkZmRlE+XXimR13Kz32JtqdSsIA7DonIOkuMZg6nfyjJFy1zWLqmDDiIjkAAAFiGUHOeAfaccz881127LsDKbWxEAJWbPapD8GDj6mMCj2YVLedjdGYz3Edd62jLDIJUWtZoyKyU1s1ck9HLL2uc5uA65eCyb6Qnv+a7VbLI0hwjXz3fQeC5xf1z4XQOM90zoFqw5OWjJnx1tGXptaJOevNPscPEZTl5KRWpBpwnM/WV4c3IrWYKH7D25G8ZHnzWl2dvd1jrNqCcOjm8p1WVu2qG1DOh/QK+trQDGvMZd/hBVHpjYrlE+ibptzarGvaZDgHA8QrIFcY9Fu0+CqLJUOTjNInSd7e/5jmuytKanYmSpntCEKSoIQhADaEIQALxUMCTkN69qDfbSbPWA1LHDLX2TooekSlbOd3/anV3ufu9po4Mjsa6dkYv+YqO0WS0Gm3BBDpIcPaaJ9kmJG85KZaKsAknM6DSBv8AGgdFTutdcPDWPdDs3AHLfu6LnRmuTkzqcHxUUWxtIs9MNA7QE9r3nnIE/NZC7rC4ufVeDvILtCTv55knr0VveltqOAAcRM5A84H75p/1IazAdGDE873OzMT3HyUTy2i8MVPZC2esWKuCdMTR3ZvI8GrqNIaLn+y9cMqjHkXAv5S8jwyC3tF8jJJb2Nl2JzFFtlKNYVRXtVoJMEMHmnKFKi4F1oL6nUkAdwTNNC+Lixu0tgrGbVWF59nQ7xu4yFrbVZKUYrO8iM8JcXNcOGenUKMGYhn4FKUnCVoY4qcaZyOtRI35/lwXio2AI3655rQ3/AGAMqOA0OYgaSf8AKYuvZt9pPZ7LBJc92jQDumJK6SyLjbOY8MuVIydd8F26YWis1p9ZTY7lB6tylNbTbOGzEOxY6b82OiJLTDweO7Mc03cxmk4fdd8x+as2pRtFYpwlTLOkyaYc3KrScHNcNS0kfJ0R1K7lsHtQ22UQCQKrWjG3j8Q5LgtitWEidJzHIETHzXSfRzYcbC6m7DUZ2qb92bnCHcWkASPkQIIvYZIqjroSqHdds9azFBa4Etc06te0w5p79+8QpicZwQhCAG0JEqABQb1tAp0nvO4H5Kcqbad0Wd+U5RHXL6qs3UWy0Fckjl9tg6SBnr90ZnP96BM2JkB1QjMj55DyxHwTdepJOegA+h+fkvFrrw0556d/6QB3Fca9UduMRGnHVxbm6dR7MeZXuo4Cjn7xL3cwBl5BR7MYA5yT0zj+3zTdsrZhu4hwPe2Pqj5ouO2atUD5NN2F8FjgRBgAEQRuOLfw4rc7NVCQ4Ozw6c8ln9maTWsdVI4nw/wri6KsMk6uJPifyV5SjqinGW7Y9tDY6lRn2Ti0kgEgThHvGOizl97PFzGijWq4ohxJIIAzJA0C3VjIII5JynQAzgLRCXGJnmuToxOyuzFSlLn1XupxhYypBcAN5I3q1tTA2YWitbcIWYt9RZsm3s0Yu30UF93f6whw1gjyWn2dsBADGgDCzQx2sUS4TqYHmq6kzFqtPZMcFwa0ZBjJzdAObuAJ+iE26XgidI516WLKKVko05xYa4LTABDX06pIPe0rA3NVh72nRzZHUH9QtP6Wr4a+tSszCD6qalWMwKhENZPFrZJ5vKyNB2GqyOHzyXRxXw2c3K1+TRO0JPMjxIz8F1f0OWiHVKTj7gcwfC4knwMrl7qUvjcY8pK6l6NrFhqU6g3NwnphBP8A8gQn6gkvSzo1kpxXqEaOjEPia1uf4XN8ArJRrJT1J1z8zJ8Mh/SpK0IyghCEANJUiSo+ATwzyQAqo9rqkWWqd8H5Z+Ur2zamzGr6l1QMqZECpDQZ0h04d2kymdpHMqNdSc+MTYMETDtYnfA+apk9rGY160cda4kx0/PPj/hQ7VXxO5Dv/wAra3XdNJtltNqFL1kCqKTKxH+7xNkxlm5pM8IWFuuli7b9BHiSAVy5Qcds7MZqWkWrsiZ/l6CAO/JRKtXtZ/uSfzXurVmSeJPgmy3VxOmE+Mn6fJUQw01yybMQDGs9JzWksdqxMa1rWF2hxSGz/NhmPzWLum14WPHAye+CB5rUXRaJaAcs56kohBtkTei3okktlrWu97C4ubzgkAnwVrZ+aqbNam4sM588p6Kaa0JtpGdpsZvevuCzlZslWtrdJUNwACRKVsfH0qiutNUsY4t13dUztbti6hZn+qpltUiA84S1hJBxNzkmJAEQJ3rzeb8o4rFbdWgmnnyTsK9SE5l6G/BjqLZbiMlxMknMknUk969OqdtsbgPJerI3Ig/vLNeaTe0PD8l0rOWka27KOJ4dr2XEfg/6l2XYOwltmY8iMRcW9CS4nvLQOgC4vddSKenaAI8WEfl4LvWxlYPsdnLdMIHQwQR4ylY9zY7NqCNK0QlQELSZAQhCAGkqRCAMttVsrY6zXvezBUgnHT7JJjLEAIdu1Erltvuq22JgIqNcx8M7JkAnISHez3Lq211tDS2mAS8wZmIBcY6zgKzW0FImjSaRrVpz0Dg76LHny1KkbunxNxtnm12RlnsFTE5+BrCyAScLT2TgBynNVl97JM9QytYSXUCMWHtF0RqCc5G9pzVxtTnYKw+Eu7wJ+iY9HN9CpTfZ3EY2y5k5gtceHInwIWeFNUzS3JbMGwYiGjQnyGp/fBOXg+GuGg0HUwPILV33st6tz6jCNCS3QbyY4alZa86eJ+Bvst97XE46npJEJPY0cr7Hi77WabzkDiDcjmMoP76LeWG+KUA4mgnqsE+nBn4T/dkfILXbNVGvaCVeOVxWglCL9yLO0FtbLUctfLRTnVoAA3CFKLaYbuVFfV70qDS5zgFWbcmVVD1a0jeqm03kCcLcyeCqWV61pPZBpsO92RI6aq8o3WylTl0wfx1DwHAKqVFmVVd0guOgyHxO4D6lYvasFzHHhn3rWXraHOJAGHKBwY381mb2p/ZO35ZdEzC/VZXNG4NGboZEHu+YRZafaz006HipFnpAxHWOWeS9UG4XScwDmOOa3tnMiqLgvDXN4ZA9+UrrXoutkCrZyfZirT5sd7Xg75ri1trtL+z7JyHTd9F0jYG3RVsj5g432Z/MVGh1I/ia7wVIOpjMiuB2VhkL0m6Y/VOLWYQQhCAGkIQgDI7aAGowCQ4Uy4ECZIdLRryPiVUPmpRLiTIGJpIORbmFO2ttEWrm1tMDvLyfJypLKTSqFkg/cABENAGpOXnuXL6h3NnUwJqCHG2g2imA+IILSIjUQQQsDbaFSyWgYZBacTCN45nhGRXQqtEB4LPfkkfFvPfPkm7xsrXt7bQcOfaGWSTGVM0PZK/j3WizgnLE0EgEnUeaxLbNLxSAOsE/D7o8Ft7srNdTyygARvHD98lmKlrY62YGbmOxHdiHsj+5ErdkxfErLdTgnhhaMuZJyVS621qFT7F0BwmCMTTGRMSIPetJelmgk8h3xoR4+YVZb7D2p+6D3yZ+SrCRdqyotW0lve4sD2NA3taRl3kq+uCwU5bUeXVauuKpnh/lGjeqqrFdTqjwW6DU8dZ+i1FhudzWgAuCZkmuNLRTHB23IuqJDd2ak12dmfeOU/ToqJ11VN1Sp+J35p2jUtFP/eOcN7ahNRpHCHTHdBSYJdrGSXyV97sYIBMzmQ3MugkZn3Rl3/Ont8Oafs/En6QtNXuhteX0sTaurqTnFwdG+k52Z/kOfCVWGhIjenxhx7CnPlpmCrQ1xDWluGCM56578yfJe7J2jynyJM/NWl+2CO1HVR7koH1jROsjPTKD9Fr5emzHx9VEW9rOABhyIyIP156q/wBlrwIazOCHNeDvBY4Hw18Sjauwho5yCeIkCG+Ed6hXPSIaIniI5zPySpS0MjHf0z6YoVA4Bw0cAR3iU6qnZUzZKB+Bv5K2XQTtHMap0CEqRSQNIQhAGD9IFlLaja0dkhondibMgnccJkcYPBUVsvBj8D2HtNyI3roe1l3OtFkq0qZh5EsJ0xNMtnlIXF2hxc5j2GnWZk9h48RxB3FYeow75HR6bNa4v4L603qDGREZ96iW2/H1AWwAD1lV9Np9nfw58E/Ssb3TAyWSkjdR4tF9erBw+0Rh8VEuEkEP3veXSeRwju3pi8bEcWGY3F33ZIBPcCrn+FbTDWjMNOFufAEjyHmpk0lopW9llagKtIEDOJ6bz81AtbOwZ9pxw95IH9snuT9qkUqcGIqNzBiRpA7t29NVqmOpRBAkS4nSQYABHEdrNJS+S68Gjua7GtYAArhti5IuhuQV/SogpuPFzE5MvFlE6yxuVdbLNJWptNnVVaKSJ4uIQy2Z40YMjIjMRuTt42IVmeuHttIFWPen2akc9DzUyvQTd3EioGgiH9hwO9rtR14c4UY5NOvJaatWZq03YHghw1WNNmdQqFpGbHeLXZtd5Qul3pSFOq9jSSAcpEZEA/VUt+2Nr2h+9uTj8DiM/wCl0HpiT09NeBVbT8lPfTDUYxwzxdo8SSMh8/BSrgumXBvGGjqQJ8i5FhpFpc0DSQN5E/ue9dMum6mNeCGwGgR34W+OFrnf8xRjhzYZcn40aK6qGCkxmmER5qUvNMZBel1DkghCEANISJUACyu2mzdOsP4gCKtIEyPeZqWnjxHRapeK9MOa5p0cCD0IgqJK1RaMuLTOXf7HD2h2/Wd6WzUi3snQqysFb7McPyXkslzYXDkdyLMtftDDJ3SB/qCgC0jBSM5gYzPwNwnzWh20oRTJ71i7U4CKc9otDYGoBOIz1cchwHNXirREpfJo7CDUsbcXtUy0noDr4FNXUS+tJ3AN+v1Xu7KgHrKWrX0zygxmPAo2WpyJOpzVX2bLR0ze3boFfUH5KisWisadROwy4mbLGyXWqSq6sE+6oo9R6nJKyIRoi1mqqtlKMwrWqVFtDJSHsetEXaKoajLPX3vaWPOnbpmCe+T4KnpvByIkEEOHEHIjwV/VpY7BUH/p1Q4dHANPzKy7XZp7f7voWkmnHwx66KeB3q354HYWu4gYSA7qC2DzhdEuS0iA3fPfvmVz2laXUa9OqILXN9W9rhIOEiO8gx/SFqKjMJbVs5kxJpuM4m+9hPvxx1GUhMxPi7QnMuSp/wDM3KFAui3trMDgZ3HiDvB5qeugnatHOap0wQhCkgZSpEqABVm0lq9XZqrgYOHCOruyPnPcrNZXbuvlRpD3nF56NEDzd5JeWXGDYzFHlNIzdg7DSzkD4j85U+x5ws/tDaHtqtpUi5laDqyQcLXPgzkZYCR3d3unelSk5zey7NmEuGEkPkEQCBMtkcRzyXLWNvZ1PyLsWG2FPFSf0K5jcrcmud2yc3EntSJnPfvW8tV7Prdk4IJAkA72ujU7yJ6NdzLcX/BGjVqMGYDiRuyLsXjBhX4uKYKSk0T6NaW4hkQakjUwKY07yR3LRbO04aFW3dc5pWJ9oqZOqubSpD4XOl7u9rCB38ldXQIAScqpD8btM1Fl0UtrlCshyUsFRF6Fy7np71ErVk5Wcs9e95CmCSVWTZMYlsLQDknHiQs9c3rXHE8ROg4dea0zGZIRMlQXYzEy0UvvUyR1GnmQsQ/IrfXOYrjmHDyn6LEXjRwVHN+64t8CQn/sX9oWve/6ZEvZx9VLfaY9jx3uwOkbxheZC0d1WoOpw4YHagZlpMatOocOoI3LO2nNjx8Dv7SVpbgu8uo0Xl0tqM1gHMe01wOR3+atGMnVFcjirsn3ReRo2lrX6VezO5x90ndiGYneCMhELdBc/vm5qrKTg0Yme0MycDhmHMdq0yBkcuYWt2cvMWig189r2X7u0Mjlu4rbhbT4sw5oppTj/BZoQhaDMMoQhACrCbUVsdtw7mMaO89o/MLdrmtWr6y113fG4DoDA+Sy9W6hRr6ONzvwZO/7Uf4qq2nPr9Q509ljmhpc2RDsn4d0Z5E5rR7P2YQ3HD3QwFzgJ+zYGM3bmjXrxUm/6QNB5gS3CZ3+0JzUa4amhWGU2kqN8IR2/ksrxsjIgNAHQLF2K43VbwDACWkYnuJADKYPbPEk5AcJC6Bax2VUXTaPV2l4Gj6ZB6hzS3PnJHepx++n2YT9lruj3t48f92otADQHVMI3DJlPLoHKDdrUm0Vb1tsfwptZSH9LZd/qc5P2BiX1MrmxmCPHGi9sjclMaE1ZWZKTCIrQuT2QbaYCyNOn6+1Qc20+2f5jkz6nqAtRez8iqLZxnaqu4vjua0fUlU+RkfaaOy2YBTXMgJuzBSXhXitCpPZDsxitTPxAeJj6rObU0cNpqcyHfiaCfMlaGsYIPAz4KHtzQ+1Y77zPk4/QhXX+t/TRCf+RfaMm5kyOII8RC3Po6p+suyk0nMF4B+6RUcWlYdroctz6LzFlqM+5XqN8wR81r6bwZ+q8mlu+oHM0giWub91w1CoLvH8NbHtHsVdw0DgQGu7wY8FdWr7Kp6z3HQ2p8J91/0PdwUS0sxV2H3XkR0pmZ7yAOkFPktryjLF0n4ZeIQhOEjKEiVAHmo/CC7gCfASuW3I7ESTqSSui3/Vw2auf+G7zEfVc5uEQFi6x9kb+iWpMuLxpYqNUcWO8hI+Sz9w1YAWocJHXJYy7X+r9uZnst0LgCRPJsjXwnOMklaNkHVmwqOlk6Ddz5Dif3ks7elRzQHDLCQ4DmNCfvHXpuV1SrOe0YtAIAGjRwA/ZO+VT7RZUzzy8TH1VHKmqLxj5K+xOLi551cS49XGStBd7MwqK7m6LU3ZSSn6pDZ6Ra0QnHleGBD1o7IyfJT3u7IqJs1T+zni558HEfRO3ycijZ20020qbS9ocQXQSATicSMj1SkrHN1E0VnYnqgRQCWqU5LRmb2QLQ1VF+W01QyQAGAsBmS4ggE6cgre0OUS+QP4SmRqKjge8E/IBVXZoZ2aZjZzWx9GVWKltp8Hsf8AjZ+ix89paX0ePi32tvGnSPg1v/6Wvpu6M/VdmdErNlpHHLxyVXTszm5agGac6tA0AJ+RjXXJWzkmHKFtas56dDTLSIzlvUEeeiF7FONChGw0eEqRCkgptsakWOtzAHi9qw1xnILc7Y0C+x1wNQ3F3NIcfIFYa5GENBWDrO6Oj0fsZePOSwIDhXdjGFxMkTiicwJ35Qt0aiym0DYrteN4jvH7CzraaNUdSTNHd/sql2pf2QPiHzVvdLpaqvaij2R/MPmk+B0fcM3ZTWuu9mSoLnoaLSU8gpxrdlcr+CSmaj15NRM1qiu2KSKHaG0Qx3RQqNmFIAPEOwtG/MBoGXDRF8uxvZTGeJwn+UGXeQKkW6ysyZNQ8C4hxcdwAGZU40Tk0iTZ7zfTIwEwdM5BGkx1WppVS5jXOGEkSQq3Z+5xTAe9oD9zRo3h1Kt6pTslVSM0bvZAtCi3gybG48KoPWWAfVTTRLzDRJO5SrfYMNlqMOZwuflxHaH9oSscG7f0xs5pUvtHOQO0r3YR3/itoH/Bb5NoqiYe0Fc+j3O9LQeFMjwNMfRaOmFdUdSSpEq3nNBIlSIAZQhCAEewEEHMEQeYOq5Ba7yFjr1LO/LA6Gl2UtObXA6EEfVdgVRtBszZraB6+nLhkHAlrgOEjdySsuJZFsdhzPGznX/aCmRqqm8r1p1oa0yW9rwiR++C2NT0S2YmRVrAcOwfPCplL0a2WlTqYMbqpY4Mc92ji0xkICQulo0/q14KbZutMJ3bClDWji5v5qi2btOF2E7lcbR1cb6DeJnwH6rBVWjofuTLK6aMNlSatbNMeswthRDWzVXKlRCVuyaXqPaq2S8CoolsdIyULZNHi4m4676h0aMA6ugu8gPFPnAyq8jLtAtgZh4GfcrR90CyNYC7J0STvqHNw8dOXRNm7GvdIkOJ3ZyU5XF0xTakrRbWC2Co2Ru1HAp8MLjAGa9XTcpYMzA81cU2NboFpjhcu/YySyqPYZstmFJpOrjqfoOS8uEjP3tehyXqs6TC8VnZgLSkkqQhtt2zktmpy8Dmrz0UNxWu11OX91Qn6Koq/Z1avwGp/pLvyWk9DlnilXfxe1v4Wz/9knAqof1MrTOiIQkWwwAhCEAMJUiEAKlSIQAqVIhAHGdrLL/C26oB7LjjHR+fkZHcvdntWOoxx0aDH9UfktB6UrDiwVRq04HdHCR5j/UsLZLQaZg9y5fUQqbo7XSz5Y1ZsK9qlMMfKrqFoxKfSGixtbNVUiUHKx2bsfrK4cdGdo9fd88+5VUra7OWE0qYxe044ncssh4fMrT0+PlL+DL1E+MP5J1rsbKzcDxIDg4ZwZaZGf71UilQazJrQOiUapxdGldnLbdUeSvDivRTbypIQ005ymXGTK9PcvAUFzmO1HZqWvm4j8bhPkSt16MLPgsDD99z3f6sI/tWC26fFWoPvVMX4WAfN3kurbM2X1VkoM3im2epEnzKjEtsnM/SizQhCeZgQhCAGEIQgBUIQgBUIQgDNbYMDqFoBE9gnvABB8Qua0qYLGkiUqFz+s7o6vQdmTLOwDQKYzclQsJuZbbP0g6u0OEjM58gSFuG6hCF0em9pzOr9/8AR7cvX6pELQZfgHJutohCGCIZQ36oQoRZnKdr87aQdJA8XmV21ggDohCnH3ZXL2QqEITRIIQh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1691680" y="5877272"/>
            <a:ext cx="7272808" cy="830997"/>
          </a:xfrm>
          <a:prstGeom prst="rect">
            <a:avLst/>
          </a:prstGeom>
          <a:solidFill>
            <a:schemeClr val="accent5">
              <a:lumMod val="40000"/>
              <a:lumOff val="60000"/>
              <a:alpha val="41000"/>
            </a:schemeClr>
          </a:solidFill>
          <a:ln>
            <a:solidFill>
              <a:schemeClr val="tx1"/>
            </a:solidFill>
          </a:ln>
        </p:spPr>
        <p:txBody>
          <a:bodyPr wrap="square" rtlCol="0">
            <a:spAutoFit/>
          </a:bodyPr>
          <a:lstStyle/>
          <a:p>
            <a:r>
              <a:rPr lang="en-GB" b="1" dirty="0" smtClean="0"/>
              <a:t>How does </a:t>
            </a:r>
            <a:r>
              <a:rPr lang="en-GB" b="1" dirty="0" err="1" smtClean="0"/>
              <a:t>Rhianna’s</a:t>
            </a:r>
            <a:r>
              <a:rPr lang="en-GB" b="1" dirty="0" smtClean="0"/>
              <a:t> ‘bad girl’ persona/ representation affect her mainstream appeal? </a:t>
            </a:r>
            <a:endParaRPr lang="en-GB" b="1" dirty="0"/>
          </a:p>
        </p:txBody>
      </p:sp>
      <p:sp>
        <p:nvSpPr>
          <p:cNvPr id="7" name="TextBox 6"/>
          <p:cNvSpPr txBox="1"/>
          <p:nvPr/>
        </p:nvSpPr>
        <p:spPr>
          <a:xfrm>
            <a:off x="179512" y="836712"/>
            <a:ext cx="8640960" cy="830997"/>
          </a:xfrm>
          <a:prstGeom prst="rect">
            <a:avLst/>
          </a:prstGeom>
          <a:noFill/>
        </p:spPr>
        <p:txBody>
          <a:bodyPr wrap="square" rtlCol="0">
            <a:spAutoFit/>
          </a:bodyPr>
          <a:lstStyle/>
          <a:p>
            <a:r>
              <a:rPr lang="en-GB" b="1" dirty="0" smtClean="0"/>
              <a:t>Is there a middle ground between ‘good’ girls and ‘bad’ girls? No!</a:t>
            </a:r>
            <a:endParaRPr lang="en-GB" b="1" dirty="0"/>
          </a:p>
        </p:txBody>
      </p:sp>
      <p:sp>
        <p:nvSpPr>
          <p:cNvPr id="9" name="TextBox 8"/>
          <p:cNvSpPr txBox="1"/>
          <p:nvPr/>
        </p:nvSpPr>
        <p:spPr>
          <a:xfrm>
            <a:off x="179512" y="1700808"/>
            <a:ext cx="5616624" cy="5632311"/>
          </a:xfrm>
          <a:prstGeom prst="rect">
            <a:avLst/>
          </a:prstGeom>
          <a:noFill/>
        </p:spPr>
        <p:txBody>
          <a:bodyPr wrap="square" rtlCol="0">
            <a:spAutoFit/>
          </a:bodyPr>
          <a:lstStyle/>
          <a:p>
            <a:r>
              <a:rPr lang="en-GB" dirty="0" smtClean="0"/>
              <a:t>Research shows that traditional patriarchal discourse (and the media) is saturated with this binary opposite: the  </a:t>
            </a:r>
            <a:r>
              <a:rPr lang="en-GB" b="1" dirty="0" err="1" smtClean="0"/>
              <a:t>madonna</a:t>
            </a:r>
            <a:r>
              <a:rPr lang="en-GB" b="1" dirty="0" smtClean="0"/>
              <a:t>/whore dichotomy</a:t>
            </a:r>
            <a:r>
              <a:rPr lang="en-GB" dirty="0" smtClean="0"/>
              <a:t>.</a:t>
            </a:r>
          </a:p>
          <a:p>
            <a:endParaRPr lang="en-GB" dirty="0" smtClean="0"/>
          </a:p>
          <a:p>
            <a:r>
              <a:rPr lang="en-GB" b="1" dirty="0" smtClean="0"/>
              <a:t>Sue Lees </a:t>
            </a:r>
            <a:r>
              <a:rPr lang="en-GB" dirty="0" smtClean="0"/>
              <a:t>conducted research into the impact of these stereotypes on the perceptions of police and judges involved in rape trials. She found that they contributed to the common attitude that some women are </a:t>
            </a:r>
            <a:r>
              <a:rPr lang="en-GB" b="1" dirty="0" smtClean="0"/>
              <a:t>“asking for it”.</a:t>
            </a:r>
          </a:p>
          <a:p>
            <a:endParaRPr lang="en-GB" b="1" dirty="0" smtClean="0"/>
          </a:p>
          <a:p>
            <a:endParaRPr lang="en-GB" b="1" dirty="0" smtClean="0"/>
          </a:p>
          <a:p>
            <a:endParaRPr lang="en-GB" dirty="0" smtClean="0"/>
          </a:p>
          <a:p>
            <a:endParaRPr lang="en-GB" dirty="0"/>
          </a:p>
        </p:txBody>
      </p:sp>
    </p:spTree>
    <p:extLst>
      <p:ext uri="{BB962C8B-B14F-4D97-AF65-F5344CB8AC3E}">
        <p14:creationId xmlns:p14="http://schemas.microsoft.com/office/powerpoint/2010/main" val="2537483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icnetwork.co.uk/upl/icwales2/oct2011/4/5/kate-austin-7056438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17982"/>
            <a:ext cx="3214437"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tatic.guim.co.uk/sys-images/Guardian/Pix/pictures/2012/11/1/1351791264830/Alex-Reid-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517982"/>
            <a:ext cx="3384376" cy="1512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kentishtowner.co.uk/wp-content/uploads/2012/08/david-bowie-ziggy-stardust-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74167"/>
            <a:ext cx="2592288" cy="1704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2.bp.blogspot.com/-1hFhrEKGfTc/T10CJtlMtzI/AAAAAAAABKs/bgEyO6NJlqw/s1600/e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8643" y="3174168"/>
            <a:ext cx="1765366" cy="1704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2.gstatic.com/images?q=tbn:ANd9GcSY0ByCiRY5aNyersaYdgOPybuzg8C0vRwPPSN1EDBcC9Z4tFd-AESpIDC-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3173717"/>
            <a:ext cx="26860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t3.gstatic.com/images?q=tbn:ANd9GcTESsyaJYSqGqxkA-GeC3ASmZLQg3YlOUz9FEYKQAaTShtpWDR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6218" y="1517982"/>
            <a:ext cx="1809750" cy="1512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t1.gstatic.com/images?q=tbn:ANd9GcRigbbL3KQl_y4oh25MOuBzxHgwyoWNt5-H0la6d5s3XTSjbFa34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504637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3.bp.blogspot.com/-uKYjU7EG22M/ToPQlI6V7zI/AAAAAAAAApA/6oQamSowd7Q/s1600/househusban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3174168"/>
            <a:ext cx="1438141"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http://performingsongwriter.com/wp-content/uploads/2010/09/Annie_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8643" y="5046375"/>
            <a:ext cx="1765366"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http://balletnews.co.uk/wp-content/uploads/2010/12/Kevin-Jackson-The-Australian-Ballet-Photo-James-Braund1-678x102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13803" y="5046376"/>
            <a:ext cx="1198358"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t2.gstatic.com/images?q=tbn:ANd9GcRpWYYXa4-SZLpkD-S2yhbUZcEWMAlrg1B_hx8FX5MvmNYICD9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4386" y="50703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324544" y="158775"/>
            <a:ext cx="5760640" cy="147002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7200" dirty="0" smtClean="0">
                <a:solidFill>
                  <a:srgbClr val="C00000"/>
                </a:solidFill>
                <a:effectLst>
                  <a:outerShdw blurRad="38100" dist="38100" dir="2700000" algn="tl">
                    <a:srgbClr val="000000">
                      <a:alpha val="43137"/>
                    </a:srgbClr>
                  </a:outerShdw>
                </a:effectLst>
                <a:latin typeface="Impact" pitchFamily="34" charset="0"/>
              </a:rPr>
              <a:t>   GENDER</a:t>
            </a:r>
            <a:r>
              <a:rPr lang="en-GB" sz="7200" dirty="0" smtClean="0">
                <a:solidFill>
                  <a:schemeClr val="tx1">
                    <a:lumMod val="65000"/>
                    <a:lumOff val="35000"/>
                  </a:schemeClr>
                </a:solidFill>
                <a:effectLst>
                  <a:outerShdw blurRad="38100" dist="38100" dir="2700000" algn="tl">
                    <a:srgbClr val="000000">
                      <a:alpha val="43137"/>
                    </a:srgbClr>
                  </a:outerShdw>
                </a:effectLst>
                <a:latin typeface="Impact" pitchFamily="34" charset="0"/>
              </a:rPr>
              <a:t>TROUBLE?</a:t>
            </a:r>
            <a:endParaRPr lang="en-GB" sz="7200" dirty="0">
              <a:solidFill>
                <a:schemeClr val="tx1">
                  <a:lumMod val="65000"/>
                  <a:lumOff val="35000"/>
                </a:schemeClr>
              </a:solidFill>
              <a:effectLst>
                <a:outerShdw blurRad="38100" dist="38100" dir="2700000" algn="tl">
                  <a:srgbClr val="000000">
                    <a:alpha val="43137"/>
                  </a:srgbClr>
                </a:outerShdw>
              </a:effectLst>
              <a:latin typeface="Impact" pitchFamily="34" charset="0"/>
            </a:endParaRPr>
          </a:p>
        </p:txBody>
      </p:sp>
      <p:sp>
        <p:nvSpPr>
          <p:cNvPr id="14" name="TextBox 13"/>
          <p:cNvSpPr txBox="1"/>
          <p:nvPr/>
        </p:nvSpPr>
        <p:spPr>
          <a:xfrm>
            <a:off x="5436096" y="284455"/>
            <a:ext cx="3707904" cy="1200329"/>
          </a:xfrm>
          <a:prstGeom prst="rect">
            <a:avLst/>
          </a:prstGeom>
          <a:noFill/>
        </p:spPr>
        <p:txBody>
          <a:bodyPr wrap="square" rtlCol="0">
            <a:spAutoFit/>
          </a:bodyPr>
          <a:lstStyle/>
          <a:p>
            <a:r>
              <a:rPr lang="en-GB" b="1" dirty="0" smtClean="0"/>
              <a:t>How do these pictures challenge assumptions on gender? </a:t>
            </a:r>
            <a:endParaRPr lang="en-GB" b="1" dirty="0"/>
          </a:p>
        </p:txBody>
      </p:sp>
    </p:spTree>
    <p:extLst>
      <p:ext uri="{BB962C8B-B14F-4D97-AF65-F5344CB8AC3E}">
        <p14:creationId xmlns:p14="http://schemas.microsoft.com/office/powerpoint/2010/main" val="3046686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026" name="Picture 2" descr="http://www.theory.org.uk/butler002.jpg"/>
          <p:cNvPicPr>
            <a:picLocks noChangeAspect="1" noChangeArrowheads="1"/>
          </p:cNvPicPr>
          <p:nvPr/>
        </p:nvPicPr>
        <p:blipFill>
          <a:blip r:embed="rId2" cstate="print"/>
          <a:srcRect/>
          <a:stretch>
            <a:fillRect/>
          </a:stretch>
        </p:blipFill>
        <p:spPr bwMode="auto">
          <a:xfrm>
            <a:off x="323528" y="764704"/>
            <a:ext cx="1008112" cy="1307222"/>
          </a:xfrm>
          <a:prstGeom prst="rect">
            <a:avLst/>
          </a:prstGeom>
          <a:noFill/>
        </p:spPr>
      </p:pic>
      <p:sp>
        <p:nvSpPr>
          <p:cNvPr id="4" name="TextBox 3"/>
          <p:cNvSpPr txBox="1"/>
          <p:nvPr/>
        </p:nvSpPr>
        <p:spPr>
          <a:xfrm>
            <a:off x="1475656" y="692696"/>
            <a:ext cx="7560840" cy="1446550"/>
          </a:xfrm>
          <a:prstGeom prst="rect">
            <a:avLst/>
          </a:prstGeom>
          <a:noFill/>
        </p:spPr>
        <p:txBody>
          <a:bodyPr wrap="square" rtlCol="0">
            <a:spAutoFit/>
          </a:bodyPr>
          <a:lstStyle/>
          <a:p>
            <a:r>
              <a:rPr lang="en-GB" sz="3200" b="1" dirty="0" smtClean="0">
                <a:solidFill>
                  <a:srgbClr val="FF0000"/>
                </a:solidFill>
              </a:rPr>
              <a:t>Judith Butler: </a:t>
            </a:r>
            <a:r>
              <a:rPr lang="en-GB" sz="2800" dirty="0" smtClean="0"/>
              <a:t>theorist of power, gender, sexuality and identity. She wrote ‘Gender Trouble’.</a:t>
            </a:r>
            <a:endParaRPr lang="en-GB" sz="2800" b="1" dirty="0">
              <a:solidFill>
                <a:srgbClr val="FF0000"/>
              </a:solidFill>
            </a:endParaRPr>
          </a:p>
        </p:txBody>
      </p:sp>
      <p:sp>
        <p:nvSpPr>
          <p:cNvPr id="5" name="TextBox 4"/>
          <p:cNvSpPr txBox="1"/>
          <p:nvPr/>
        </p:nvSpPr>
        <p:spPr>
          <a:xfrm>
            <a:off x="179512" y="2227505"/>
            <a:ext cx="8784976" cy="4585871"/>
          </a:xfrm>
          <a:prstGeom prst="rect">
            <a:avLst/>
          </a:prstGeom>
          <a:noFill/>
          <a:ln>
            <a:solidFill>
              <a:schemeClr val="tx1"/>
            </a:solidFill>
          </a:ln>
        </p:spPr>
        <p:txBody>
          <a:bodyPr wrap="square" rtlCol="0">
            <a:spAutoFit/>
          </a:bodyPr>
          <a:lstStyle/>
          <a:p>
            <a:r>
              <a:rPr lang="en-GB" dirty="0" smtClean="0"/>
              <a:t>Butler </a:t>
            </a:r>
            <a:r>
              <a:rPr lang="en-US" dirty="0" smtClean="0"/>
              <a:t>suggests that gender is not the result of </a:t>
            </a:r>
            <a:r>
              <a:rPr lang="en-US" b="1" dirty="0" smtClean="0">
                <a:solidFill>
                  <a:srgbClr val="FF0000"/>
                </a:solidFill>
              </a:rPr>
              <a:t>nature </a:t>
            </a:r>
            <a:r>
              <a:rPr lang="en-US" dirty="0" smtClean="0"/>
              <a:t>but is </a:t>
            </a:r>
            <a:r>
              <a:rPr lang="en-US" sz="2800" b="1" dirty="0" smtClean="0">
                <a:solidFill>
                  <a:srgbClr val="FF0000"/>
                </a:solidFill>
              </a:rPr>
              <a:t>socially constructed </a:t>
            </a:r>
            <a:r>
              <a:rPr lang="en-US" dirty="0" smtClean="0"/>
              <a:t>e.g. male and female </a:t>
            </a:r>
            <a:r>
              <a:rPr lang="en-US" dirty="0" err="1" smtClean="0"/>
              <a:t>behaviour</a:t>
            </a:r>
            <a:r>
              <a:rPr lang="en-US" dirty="0" smtClean="0"/>
              <a:t> and roles are not the result of biology but are </a:t>
            </a:r>
            <a:r>
              <a:rPr lang="en-US" b="1" dirty="0" smtClean="0"/>
              <a:t>constructed and reinforced by society </a:t>
            </a:r>
            <a:r>
              <a:rPr lang="en-US" dirty="0" smtClean="0"/>
              <a:t>through media and culture. </a:t>
            </a:r>
          </a:p>
          <a:p>
            <a:endParaRPr lang="en-US" dirty="0" smtClean="0"/>
          </a:p>
          <a:p>
            <a:r>
              <a:rPr lang="en-GB" dirty="0" smtClean="0"/>
              <a:t>Rather than being a fixed attribute in a person, she argues that gender should be seen as a fluid variable which shifts and changes in different contexts and at different times. However, the media reinforces and exaggerates stereotypical ‘male’ and ‘female’ behaviour, which we adopt as ‘normal’. In this way, gender becomes a </a:t>
            </a:r>
            <a:r>
              <a:rPr lang="en-GB" b="1" dirty="0" smtClean="0"/>
              <a:t>performance</a:t>
            </a:r>
            <a:r>
              <a:rPr lang="en-GB" dirty="0" smtClean="0"/>
              <a:t>, with the media providing the </a:t>
            </a:r>
            <a:r>
              <a:rPr lang="en-GB" b="1" dirty="0" smtClean="0"/>
              <a:t>script</a:t>
            </a:r>
            <a:r>
              <a:rPr lang="en-GB" dirty="0" smtClean="0"/>
              <a:t>. </a:t>
            </a:r>
            <a:endParaRPr lang="en-GB" dirty="0"/>
          </a:p>
        </p:txBody>
      </p:sp>
    </p:spTree>
    <p:extLst>
      <p:ext uri="{BB962C8B-B14F-4D97-AF65-F5344CB8AC3E}">
        <p14:creationId xmlns:p14="http://schemas.microsoft.com/office/powerpoint/2010/main" val="12649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0" y="764704"/>
            <a:ext cx="9144000" cy="584775"/>
          </a:xfrm>
          <a:prstGeom prst="rect">
            <a:avLst/>
          </a:prstGeom>
          <a:noFill/>
        </p:spPr>
        <p:txBody>
          <a:bodyPr wrap="square" rtlCol="0">
            <a:spAutoFit/>
          </a:bodyPr>
          <a:lstStyle/>
          <a:p>
            <a:r>
              <a:rPr lang="en-GB" sz="3200" b="1" dirty="0" smtClean="0">
                <a:solidFill>
                  <a:srgbClr val="FF0000"/>
                </a:solidFill>
              </a:rPr>
              <a:t>Judith Butler: </a:t>
            </a:r>
            <a:r>
              <a:rPr lang="en-GB" sz="2800" b="1" dirty="0" smtClean="0"/>
              <a:t>‘gender performance’ </a:t>
            </a:r>
            <a:r>
              <a:rPr lang="en-GB" sz="2800" dirty="0" smtClean="0"/>
              <a:t>and Lady Gaga</a:t>
            </a:r>
            <a:endParaRPr lang="en-GB" sz="2800" b="1" dirty="0">
              <a:solidFill>
                <a:srgbClr val="FF0000"/>
              </a:solidFill>
            </a:endParaRPr>
          </a:p>
        </p:txBody>
      </p:sp>
      <p:sp>
        <p:nvSpPr>
          <p:cNvPr id="8" name="TextBox 7"/>
          <p:cNvSpPr txBox="1"/>
          <p:nvPr/>
        </p:nvSpPr>
        <p:spPr>
          <a:xfrm>
            <a:off x="3851920" y="1628800"/>
            <a:ext cx="5040560" cy="1938992"/>
          </a:xfrm>
          <a:prstGeom prst="rect">
            <a:avLst/>
          </a:prstGeom>
          <a:noFill/>
        </p:spPr>
        <p:txBody>
          <a:bodyPr wrap="square" rtlCol="0">
            <a:spAutoFit/>
          </a:bodyPr>
          <a:lstStyle/>
          <a:p>
            <a:r>
              <a:rPr lang="en-GB" dirty="0" smtClean="0"/>
              <a:t>Maleness and masculinity, in this case, are being performed through Lady </a:t>
            </a:r>
            <a:r>
              <a:rPr lang="en-GB" dirty="0" err="1" smtClean="0"/>
              <a:t>Gaga’s</a:t>
            </a:r>
            <a:r>
              <a:rPr lang="en-GB" dirty="0" smtClean="0"/>
              <a:t> actions and choices, rather than being a trait that pre-exists within the individual. </a:t>
            </a:r>
          </a:p>
        </p:txBody>
      </p:sp>
      <p:sp>
        <p:nvSpPr>
          <p:cNvPr id="6" name="Action Button: Movie 5">
            <a:hlinkClick r:id="rId2" highlightClick="1"/>
          </p:cNvPr>
          <p:cNvSpPr/>
          <p:nvPr/>
        </p:nvSpPr>
        <p:spPr>
          <a:xfrm>
            <a:off x="6804248" y="4581128"/>
            <a:ext cx="2088232"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002" name="Picture 2" descr="Stripping off: The alter ego begins taking off his clothes while chain smoking"/>
          <p:cNvPicPr>
            <a:picLocks noChangeAspect="1" noChangeArrowheads="1"/>
          </p:cNvPicPr>
          <p:nvPr/>
        </p:nvPicPr>
        <p:blipFill>
          <a:blip r:embed="rId3" cstate="print"/>
          <a:srcRect/>
          <a:stretch>
            <a:fillRect/>
          </a:stretch>
        </p:blipFill>
        <p:spPr bwMode="auto">
          <a:xfrm>
            <a:off x="251520" y="1556792"/>
            <a:ext cx="3384376" cy="4877484"/>
          </a:xfrm>
          <a:prstGeom prst="rect">
            <a:avLst/>
          </a:prstGeom>
          <a:noFill/>
        </p:spPr>
      </p:pic>
      <p:pic>
        <p:nvPicPr>
          <p:cNvPr id="128004" name="Picture 4" descr="That's a new look: The blonde also wears a bondage-style outfit and fishnets as she poses in the fashion film"/>
          <p:cNvPicPr>
            <a:picLocks noChangeAspect="1" noChangeArrowheads="1"/>
          </p:cNvPicPr>
          <p:nvPr/>
        </p:nvPicPr>
        <p:blipFill>
          <a:blip r:embed="rId4" cstate="print"/>
          <a:srcRect/>
          <a:stretch>
            <a:fillRect/>
          </a:stretch>
        </p:blipFill>
        <p:spPr bwMode="auto">
          <a:xfrm>
            <a:off x="4211960" y="3861048"/>
            <a:ext cx="1978546" cy="2631596"/>
          </a:xfrm>
          <a:prstGeom prst="rect">
            <a:avLst/>
          </a:prstGeom>
          <a:noFill/>
        </p:spPr>
      </p:pic>
    </p:spTree>
    <p:extLst>
      <p:ext uri="{BB962C8B-B14F-4D97-AF65-F5344CB8AC3E}">
        <p14:creationId xmlns:p14="http://schemas.microsoft.com/office/powerpoint/2010/main" val="490025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0" y="764704"/>
            <a:ext cx="9144000" cy="584775"/>
          </a:xfrm>
          <a:prstGeom prst="rect">
            <a:avLst/>
          </a:prstGeom>
          <a:noFill/>
        </p:spPr>
        <p:txBody>
          <a:bodyPr wrap="square" rtlCol="0">
            <a:spAutoFit/>
          </a:bodyPr>
          <a:lstStyle/>
          <a:p>
            <a:r>
              <a:rPr lang="en-GB" sz="3200" b="1" dirty="0" smtClean="0">
                <a:solidFill>
                  <a:srgbClr val="FF0000"/>
                </a:solidFill>
              </a:rPr>
              <a:t>Judith Butler: </a:t>
            </a:r>
            <a:r>
              <a:rPr lang="en-GB" sz="2800" b="1" dirty="0" smtClean="0"/>
              <a:t>‘gender performance’ </a:t>
            </a:r>
            <a:r>
              <a:rPr lang="en-GB" sz="2800" dirty="0" smtClean="0"/>
              <a:t>and Lady Gaga</a:t>
            </a:r>
            <a:endParaRPr lang="en-GB" sz="2800" b="1" dirty="0">
              <a:solidFill>
                <a:srgbClr val="FF0000"/>
              </a:solidFill>
            </a:endParaRPr>
          </a:p>
        </p:txBody>
      </p:sp>
      <p:pic>
        <p:nvPicPr>
          <p:cNvPr id="126980" name="Picture 4" descr="http://i.models.com/i/db/2010/9/28657/28657-800w.jpg"/>
          <p:cNvPicPr>
            <a:picLocks noChangeAspect="1" noChangeArrowheads="1"/>
          </p:cNvPicPr>
          <p:nvPr/>
        </p:nvPicPr>
        <p:blipFill>
          <a:blip r:embed="rId2" cstate="print"/>
          <a:srcRect/>
          <a:stretch>
            <a:fillRect/>
          </a:stretch>
        </p:blipFill>
        <p:spPr bwMode="auto">
          <a:xfrm>
            <a:off x="179511" y="1484784"/>
            <a:ext cx="3996999" cy="5256584"/>
          </a:xfrm>
          <a:prstGeom prst="rect">
            <a:avLst/>
          </a:prstGeom>
          <a:noFill/>
        </p:spPr>
      </p:pic>
      <p:sp>
        <p:nvSpPr>
          <p:cNvPr id="8" name="TextBox 7"/>
          <p:cNvSpPr txBox="1"/>
          <p:nvPr/>
        </p:nvSpPr>
        <p:spPr>
          <a:xfrm>
            <a:off x="4427984" y="1916832"/>
            <a:ext cx="4464496" cy="4216539"/>
          </a:xfrm>
          <a:prstGeom prst="rect">
            <a:avLst/>
          </a:prstGeom>
          <a:noFill/>
        </p:spPr>
        <p:txBody>
          <a:bodyPr wrap="square" rtlCol="0">
            <a:spAutoFit/>
          </a:bodyPr>
          <a:lstStyle/>
          <a:p>
            <a:r>
              <a:rPr lang="en-GB" dirty="0" smtClean="0"/>
              <a:t>“I love the rumour that I have a penis. I'm fascinated by it. In fact, it makes me love my fans even more that this rumour is in the world because 17,000 of them come to an arena every night and they don't care if I'm </a:t>
            </a:r>
            <a:r>
              <a:rPr lang="en-GB" sz="2500" b="1" dirty="0" smtClean="0">
                <a:solidFill>
                  <a:srgbClr val="FF0000"/>
                </a:solidFill>
              </a:rPr>
              <a:t>a man, a woman, a hermaphrodite, gay, straight, transgendered, or transsexual</a:t>
            </a:r>
            <a:r>
              <a:rPr lang="en-GB" dirty="0" smtClean="0"/>
              <a:t>.”</a:t>
            </a:r>
          </a:p>
        </p:txBody>
      </p:sp>
    </p:spTree>
    <p:extLst>
      <p:ext uri="{BB962C8B-B14F-4D97-AF65-F5344CB8AC3E}">
        <p14:creationId xmlns:p14="http://schemas.microsoft.com/office/powerpoint/2010/main" val="2811554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856984" cy="584775"/>
          </a:xfrm>
          <a:prstGeom prst="rect">
            <a:avLst/>
          </a:prstGeom>
          <a:noFill/>
        </p:spPr>
        <p:txBody>
          <a:bodyPr wrap="square" rtlCol="0">
            <a:spAutoFit/>
          </a:bodyPr>
          <a:lstStyle/>
          <a:p>
            <a:r>
              <a:rPr lang="en-GB" sz="3200" b="1" dirty="0" smtClean="0">
                <a:solidFill>
                  <a:srgbClr val="FF0000"/>
                </a:solidFill>
              </a:rPr>
              <a:t>Judith Butler </a:t>
            </a:r>
            <a:r>
              <a:rPr lang="en-GB" sz="2800" dirty="0" smtClean="0"/>
              <a:t>and </a:t>
            </a:r>
            <a:r>
              <a:rPr lang="en-GB" sz="2800" b="1" dirty="0" smtClean="0"/>
              <a:t>Queer Theory</a:t>
            </a:r>
            <a:endParaRPr lang="en-GB" sz="2800" b="1" dirty="0">
              <a:solidFill>
                <a:srgbClr val="FF0000"/>
              </a:solidFill>
            </a:endParaRPr>
          </a:p>
        </p:txBody>
      </p:sp>
      <p:sp>
        <p:nvSpPr>
          <p:cNvPr id="8" name="TextBox 7"/>
          <p:cNvSpPr txBox="1"/>
          <p:nvPr/>
        </p:nvSpPr>
        <p:spPr>
          <a:xfrm>
            <a:off x="251520" y="2420888"/>
            <a:ext cx="8640960" cy="4154984"/>
          </a:xfrm>
          <a:prstGeom prst="rect">
            <a:avLst/>
          </a:prstGeom>
          <a:noFill/>
        </p:spPr>
        <p:txBody>
          <a:bodyPr wrap="square" rtlCol="0">
            <a:spAutoFit/>
          </a:bodyPr>
          <a:lstStyle/>
          <a:p>
            <a:r>
              <a:rPr lang="en-GB" dirty="0" smtClean="0"/>
              <a:t>Queer Theory explores and challenges the way in which heterosexuality is constructed as </a:t>
            </a:r>
            <a:r>
              <a:rPr lang="en-GB" b="1" dirty="0" smtClean="0"/>
              <a:t>normal</a:t>
            </a:r>
            <a:r>
              <a:rPr lang="en-GB" dirty="0" smtClean="0"/>
              <a:t> and homosexuality as </a:t>
            </a:r>
            <a:r>
              <a:rPr lang="en-GB" b="1" dirty="0" smtClean="0"/>
              <a:t>deviant.</a:t>
            </a:r>
            <a:r>
              <a:rPr lang="en-GB" dirty="0" smtClean="0"/>
              <a:t> </a:t>
            </a:r>
          </a:p>
          <a:p>
            <a:endParaRPr lang="en-GB" dirty="0" smtClean="0"/>
          </a:p>
          <a:p>
            <a:r>
              <a:rPr lang="en-GB" dirty="0" smtClean="0"/>
              <a:t>The media has historically </a:t>
            </a:r>
            <a:r>
              <a:rPr lang="en-GB" b="1" dirty="0" smtClean="0"/>
              <a:t>limited</a:t>
            </a:r>
            <a:r>
              <a:rPr lang="en-GB" dirty="0" smtClean="0"/>
              <a:t> the representations of gay men and women. Hollywood films, TV ads, and other mainstream texts often construct images of ‘normal’ happy heterosexual couples, but homosexual couples are often represented in terms of sin, sickness or shame. Think about how many gay soap characters are involved in extra-marital affairs! This is, however, changing...</a:t>
            </a:r>
          </a:p>
        </p:txBody>
      </p:sp>
      <p:pic>
        <p:nvPicPr>
          <p:cNvPr id="9" name="Picture 8"/>
          <p:cNvPicPr>
            <a:picLocks noChangeAspect="1"/>
          </p:cNvPicPr>
          <p:nvPr/>
        </p:nvPicPr>
        <p:blipFill>
          <a:blip r:embed="rId2" cstate="print">
            <a:alphaModFix amt="73000"/>
          </a:blip>
          <a:stretch>
            <a:fillRect/>
          </a:stretch>
        </p:blipFill>
        <p:spPr>
          <a:xfrm rot="21375062">
            <a:off x="6990514" y="894170"/>
            <a:ext cx="1801783" cy="1351337"/>
          </a:xfrm>
          <a:prstGeom prst="rect">
            <a:avLst/>
          </a:prstGeom>
        </p:spPr>
      </p:pic>
      <p:sp>
        <p:nvSpPr>
          <p:cNvPr id="10" name="TextBox 9"/>
          <p:cNvSpPr txBox="1"/>
          <p:nvPr/>
        </p:nvSpPr>
        <p:spPr>
          <a:xfrm>
            <a:off x="251520" y="1412776"/>
            <a:ext cx="6480720" cy="830997"/>
          </a:xfrm>
          <a:prstGeom prst="rect">
            <a:avLst/>
          </a:prstGeom>
          <a:noFill/>
          <a:ln>
            <a:solidFill>
              <a:schemeClr val="tx1"/>
            </a:solidFill>
          </a:ln>
        </p:spPr>
        <p:txBody>
          <a:bodyPr wrap="square" rtlCol="0">
            <a:spAutoFit/>
          </a:bodyPr>
          <a:lstStyle/>
          <a:p>
            <a:r>
              <a:rPr lang="en-GB" sz="1600" b="1" dirty="0" smtClean="0"/>
              <a:t>Note: </a:t>
            </a:r>
            <a:r>
              <a:rPr lang="en-GB" sz="1600" dirty="0" smtClean="0"/>
              <a:t>Queer Theory isn’t just about homosexuality. It also explores cross-dressing, gender-ambiguity, gender-corrective surgery and intersexual identity.</a:t>
            </a:r>
            <a:endParaRPr lang="en-GB" sz="1600" dirty="0"/>
          </a:p>
        </p:txBody>
      </p:sp>
    </p:spTree>
    <p:extLst>
      <p:ext uri="{BB962C8B-B14F-4D97-AF65-F5344CB8AC3E}">
        <p14:creationId xmlns:p14="http://schemas.microsoft.com/office/powerpoint/2010/main" val="355974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856984" cy="584775"/>
          </a:xfrm>
          <a:prstGeom prst="rect">
            <a:avLst/>
          </a:prstGeom>
          <a:noFill/>
          <a:ln>
            <a:solidFill>
              <a:schemeClr val="tx1"/>
            </a:solidFill>
          </a:ln>
        </p:spPr>
        <p:txBody>
          <a:bodyPr wrap="square" rtlCol="0">
            <a:spAutoFit/>
          </a:bodyPr>
          <a:lstStyle/>
          <a:p>
            <a:r>
              <a:rPr lang="en-GB" sz="3200" b="1" dirty="0" smtClean="0">
                <a:solidFill>
                  <a:srgbClr val="FF0000"/>
                </a:solidFill>
              </a:rPr>
              <a:t>‘Camp’: </a:t>
            </a:r>
            <a:r>
              <a:rPr lang="en-GB" sz="3200" dirty="0" smtClean="0"/>
              <a:t>challenging notions of ‘masculinity’</a:t>
            </a:r>
            <a:endParaRPr lang="en-GB" sz="2800" b="1" dirty="0">
              <a:solidFill>
                <a:srgbClr val="FF0000"/>
              </a:solidFill>
            </a:endParaRPr>
          </a:p>
        </p:txBody>
      </p:sp>
      <p:sp>
        <p:nvSpPr>
          <p:cNvPr id="8" name="TextBox 7"/>
          <p:cNvSpPr txBox="1"/>
          <p:nvPr/>
        </p:nvSpPr>
        <p:spPr>
          <a:xfrm>
            <a:off x="251520" y="1484784"/>
            <a:ext cx="8712968" cy="1938992"/>
          </a:xfrm>
          <a:prstGeom prst="rect">
            <a:avLst/>
          </a:prstGeom>
          <a:noFill/>
        </p:spPr>
        <p:txBody>
          <a:bodyPr wrap="square" rtlCol="0">
            <a:spAutoFit/>
          </a:bodyPr>
          <a:lstStyle/>
          <a:p>
            <a:r>
              <a:rPr lang="en-US" dirty="0" smtClean="0"/>
              <a:t>The word ‘camp’ is linked to Queer Theory – it involves an exaggerated performance of femininity, usually by men. It involves an emphasis on style, image, breaking of taboos and poking fun at authority and is often used in comedy, game and chat shows. Historically, it is linked to homosexuality but…</a:t>
            </a:r>
          </a:p>
        </p:txBody>
      </p:sp>
      <p:pic>
        <p:nvPicPr>
          <p:cNvPr id="132098" name="Picture 2" descr="http://clients.troikatalent.com/sites/default/files/imagecache/body/clients-photos/graham.jpg"/>
          <p:cNvPicPr>
            <a:picLocks noChangeAspect="1" noChangeArrowheads="1"/>
          </p:cNvPicPr>
          <p:nvPr/>
        </p:nvPicPr>
        <p:blipFill>
          <a:blip r:embed="rId2" cstate="print"/>
          <a:srcRect l="5714" r="8571"/>
          <a:stretch>
            <a:fillRect/>
          </a:stretch>
        </p:blipFill>
        <p:spPr bwMode="auto">
          <a:xfrm>
            <a:off x="35496" y="3578889"/>
            <a:ext cx="2160240" cy="3150350"/>
          </a:xfrm>
          <a:prstGeom prst="rect">
            <a:avLst/>
          </a:prstGeom>
          <a:noFill/>
        </p:spPr>
      </p:pic>
      <p:pic>
        <p:nvPicPr>
          <p:cNvPr id="132100" name="Picture 4" descr="http://static.bips.channel4.com/bse/orig/alan-carrs-celebrity-ding-dong/alan-carrs-celebrity-ding-dong_625x352.jpg"/>
          <p:cNvPicPr>
            <a:picLocks noChangeAspect="1" noChangeArrowheads="1"/>
          </p:cNvPicPr>
          <p:nvPr/>
        </p:nvPicPr>
        <p:blipFill>
          <a:blip r:embed="rId3" cstate="print"/>
          <a:srcRect l="41538" r="8542"/>
          <a:stretch>
            <a:fillRect/>
          </a:stretch>
        </p:blipFill>
        <p:spPr bwMode="auto">
          <a:xfrm>
            <a:off x="2267744" y="3573016"/>
            <a:ext cx="2808312" cy="3168352"/>
          </a:xfrm>
          <a:prstGeom prst="rect">
            <a:avLst/>
          </a:prstGeom>
          <a:noFill/>
        </p:spPr>
      </p:pic>
      <p:pic>
        <p:nvPicPr>
          <p:cNvPr id="132102" name="Picture 6" descr="http://www.unrealitytv.co.uk/wp-content/uploads/2012/08/CBB_JULIAN-CLARY_8MB-453x680.jpg"/>
          <p:cNvPicPr>
            <a:picLocks noChangeAspect="1" noChangeArrowheads="1"/>
          </p:cNvPicPr>
          <p:nvPr/>
        </p:nvPicPr>
        <p:blipFill>
          <a:blip r:embed="rId4" cstate="print"/>
          <a:srcRect/>
          <a:stretch>
            <a:fillRect/>
          </a:stretch>
        </p:blipFill>
        <p:spPr bwMode="auto">
          <a:xfrm>
            <a:off x="5148064" y="3573016"/>
            <a:ext cx="2106615" cy="3162248"/>
          </a:xfrm>
          <a:prstGeom prst="rect">
            <a:avLst/>
          </a:prstGeom>
          <a:noFill/>
        </p:spPr>
      </p:pic>
      <p:pic>
        <p:nvPicPr>
          <p:cNvPr id="132104" name="Picture 8" descr="http://static.bips.channel4.com/bse/orig/the-paul-ogrady-show/the-paul-ogrady-show_625x352.jpg"/>
          <p:cNvPicPr>
            <a:picLocks noChangeAspect="1" noChangeArrowheads="1"/>
          </p:cNvPicPr>
          <p:nvPr/>
        </p:nvPicPr>
        <p:blipFill>
          <a:blip r:embed="rId5" cstate="print"/>
          <a:srcRect l="50802" r="18362" b="2235"/>
          <a:stretch>
            <a:fillRect/>
          </a:stretch>
        </p:blipFill>
        <p:spPr bwMode="auto">
          <a:xfrm>
            <a:off x="7308304" y="3592094"/>
            <a:ext cx="1763688" cy="3149274"/>
          </a:xfrm>
          <a:prstGeom prst="rect">
            <a:avLst/>
          </a:prstGeom>
          <a:noFill/>
        </p:spPr>
      </p:pic>
    </p:spTree>
    <p:extLst>
      <p:ext uri="{BB962C8B-B14F-4D97-AF65-F5344CB8AC3E}">
        <p14:creationId xmlns:p14="http://schemas.microsoft.com/office/powerpoint/2010/main" val="346376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lanternhollow.files.wordpress.com/2010/11/jacksparrow2large.jpg"/>
          <p:cNvPicPr>
            <a:picLocks noChangeAspect="1" noChangeArrowheads="1"/>
          </p:cNvPicPr>
          <p:nvPr/>
        </p:nvPicPr>
        <p:blipFill>
          <a:blip r:embed="rId2" cstate="print"/>
          <a:srcRect l="19250" r="20388"/>
          <a:stretch>
            <a:fillRect/>
          </a:stretch>
        </p:blipFill>
        <p:spPr bwMode="auto">
          <a:xfrm>
            <a:off x="6660232" y="610343"/>
            <a:ext cx="2483768" cy="4114801"/>
          </a:xfrm>
          <a:prstGeom prst="rect">
            <a:avLst/>
          </a:prstGeom>
          <a:noFill/>
        </p:spPr>
      </p:pic>
      <p:pic>
        <p:nvPicPr>
          <p:cNvPr id="129030" name="Picture 6" descr="http://pipocamoderna.virgula.uol.com.br/wp-content/uploads/2012/06/l.jpg"/>
          <p:cNvPicPr>
            <a:picLocks noChangeAspect="1" noChangeArrowheads="1"/>
          </p:cNvPicPr>
          <p:nvPr/>
        </p:nvPicPr>
        <p:blipFill>
          <a:blip r:embed="rId3" cstate="print"/>
          <a:srcRect/>
          <a:stretch>
            <a:fillRect/>
          </a:stretch>
        </p:blipFill>
        <p:spPr bwMode="auto">
          <a:xfrm>
            <a:off x="7606121" y="4553744"/>
            <a:ext cx="1537879" cy="2304256"/>
          </a:xfrm>
          <a:prstGeom prst="rect">
            <a:avLst/>
          </a:prstGeom>
          <a:noFill/>
        </p:spPr>
      </p:pic>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856984" cy="584775"/>
          </a:xfrm>
          <a:prstGeom prst="rect">
            <a:avLst/>
          </a:prstGeom>
          <a:noFill/>
        </p:spPr>
        <p:txBody>
          <a:bodyPr wrap="square" rtlCol="0">
            <a:spAutoFit/>
          </a:bodyPr>
          <a:lstStyle/>
          <a:p>
            <a:r>
              <a:rPr lang="en-GB" sz="3200" b="1" dirty="0" smtClean="0">
                <a:solidFill>
                  <a:srgbClr val="FF0000"/>
                </a:solidFill>
              </a:rPr>
              <a:t>Judith Butler </a:t>
            </a:r>
            <a:r>
              <a:rPr lang="en-GB" sz="2800" dirty="0" smtClean="0"/>
              <a:t>and </a:t>
            </a:r>
            <a:r>
              <a:rPr lang="en-GB" sz="2800" b="1" dirty="0" smtClean="0"/>
              <a:t>Queer Theory</a:t>
            </a:r>
            <a:endParaRPr lang="en-GB" sz="2800" b="1" dirty="0">
              <a:solidFill>
                <a:srgbClr val="FF0000"/>
              </a:solidFill>
            </a:endParaRPr>
          </a:p>
        </p:txBody>
      </p:sp>
      <p:sp>
        <p:nvSpPr>
          <p:cNvPr id="8" name="TextBox 7"/>
          <p:cNvSpPr txBox="1"/>
          <p:nvPr/>
        </p:nvSpPr>
        <p:spPr>
          <a:xfrm>
            <a:off x="251520" y="1412776"/>
            <a:ext cx="6336704" cy="1938992"/>
          </a:xfrm>
          <a:prstGeom prst="rect">
            <a:avLst/>
          </a:prstGeom>
          <a:noFill/>
          <a:ln>
            <a:solidFill>
              <a:schemeClr val="tx1"/>
            </a:solidFill>
          </a:ln>
        </p:spPr>
        <p:txBody>
          <a:bodyPr wrap="square" rtlCol="0">
            <a:spAutoFit/>
          </a:bodyPr>
          <a:lstStyle/>
          <a:p>
            <a:r>
              <a:rPr lang="en-GB" dirty="0" smtClean="0"/>
              <a:t>Queer Theory challenges the traditionally held assumptions that there is a binary divide between being gay and heterosexual and suggests sexual identity is more fluid. This fits with Butler’s ideas of ‘gender trouble’.</a:t>
            </a:r>
          </a:p>
        </p:txBody>
      </p:sp>
      <p:pic>
        <p:nvPicPr>
          <p:cNvPr id="129028" name="Picture 4" descr="http://www4.pictures.gi.zimbio.com/Noel+Fielding+Teenage+Cancer+Trust+xnvJbNM9rQ-l.jpg"/>
          <p:cNvPicPr>
            <a:picLocks noChangeAspect="1" noChangeArrowheads="1"/>
          </p:cNvPicPr>
          <p:nvPr/>
        </p:nvPicPr>
        <p:blipFill>
          <a:blip r:embed="rId4" cstate="print"/>
          <a:srcRect/>
          <a:stretch>
            <a:fillRect/>
          </a:stretch>
        </p:blipFill>
        <p:spPr bwMode="auto">
          <a:xfrm>
            <a:off x="5796136" y="4077072"/>
            <a:ext cx="1659666" cy="2489499"/>
          </a:xfrm>
          <a:prstGeom prst="rect">
            <a:avLst/>
          </a:prstGeom>
          <a:noFill/>
        </p:spPr>
      </p:pic>
      <p:sp>
        <p:nvSpPr>
          <p:cNvPr id="11" name="TextBox 10"/>
          <p:cNvSpPr txBox="1"/>
          <p:nvPr/>
        </p:nvSpPr>
        <p:spPr>
          <a:xfrm>
            <a:off x="107504" y="3501008"/>
            <a:ext cx="5616624" cy="2554545"/>
          </a:xfrm>
          <a:prstGeom prst="rect">
            <a:avLst/>
          </a:prstGeom>
          <a:noFill/>
        </p:spPr>
        <p:txBody>
          <a:bodyPr wrap="square" rtlCol="0">
            <a:spAutoFit/>
          </a:bodyPr>
          <a:lstStyle/>
          <a:p>
            <a:r>
              <a:rPr lang="en-GB" b="1" dirty="0" smtClean="0"/>
              <a:t>Look the examples opposite: </a:t>
            </a:r>
          </a:p>
          <a:p>
            <a:endParaRPr lang="en-GB" sz="1600" b="1" dirty="0" smtClean="0"/>
          </a:p>
          <a:p>
            <a:pPr>
              <a:buFont typeface="Arial" pitchFamily="34" charset="0"/>
              <a:buChar char="•"/>
            </a:pPr>
            <a:r>
              <a:rPr lang="en-GB" dirty="0" smtClean="0"/>
              <a:t> ironic and ‘over-the-top’ performances </a:t>
            </a:r>
          </a:p>
          <a:p>
            <a:pPr>
              <a:buFont typeface="Arial" pitchFamily="34" charset="0"/>
              <a:buChar char="•"/>
            </a:pPr>
            <a:r>
              <a:rPr lang="en-GB" dirty="0" smtClean="0"/>
              <a:t> over-elaborate costumes and make-up</a:t>
            </a:r>
          </a:p>
          <a:p>
            <a:pPr>
              <a:buFont typeface="Arial" pitchFamily="34" charset="0"/>
              <a:buChar char="•"/>
            </a:pPr>
            <a:r>
              <a:rPr lang="en-GB" dirty="0" smtClean="0"/>
              <a:t> use feminine and camp gestures</a:t>
            </a:r>
          </a:p>
          <a:p>
            <a:pPr>
              <a:buFont typeface="Arial" pitchFamily="34" charset="0"/>
              <a:buChar char="•"/>
            </a:pPr>
            <a:r>
              <a:rPr lang="en-GB" dirty="0" smtClean="0"/>
              <a:t> not ‘macho’</a:t>
            </a:r>
          </a:p>
          <a:p>
            <a:pPr>
              <a:buFont typeface="Arial" pitchFamily="34" charset="0"/>
              <a:buChar char="•"/>
            </a:pPr>
            <a:r>
              <a:rPr lang="en-GB" dirty="0" smtClean="0"/>
              <a:t> camp but not necessarily gay</a:t>
            </a:r>
          </a:p>
        </p:txBody>
      </p:sp>
      <p:sp>
        <p:nvSpPr>
          <p:cNvPr id="12" name="TextBox 11"/>
          <p:cNvSpPr txBox="1"/>
          <p:nvPr/>
        </p:nvSpPr>
        <p:spPr>
          <a:xfrm>
            <a:off x="467544" y="6207695"/>
            <a:ext cx="4824536" cy="461665"/>
          </a:xfrm>
          <a:prstGeom prst="rect">
            <a:avLst/>
          </a:prstGeom>
          <a:noFill/>
          <a:ln>
            <a:solidFill>
              <a:schemeClr val="tx1"/>
            </a:solidFill>
          </a:ln>
        </p:spPr>
        <p:txBody>
          <a:bodyPr wrap="square" rtlCol="0">
            <a:spAutoFit/>
          </a:bodyPr>
          <a:lstStyle/>
          <a:p>
            <a:pPr algn="ctr"/>
            <a:r>
              <a:rPr lang="en-GB" b="1" dirty="0" smtClean="0"/>
              <a:t>Can you think of any others?</a:t>
            </a:r>
            <a:endParaRPr lang="en-GB" b="1" dirty="0"/>
          </a:p>
        </p:txBody>
      </p:sp>
    </p:spTree>
    <p:extLst>
      <p:ext uri="{BB962C8B-B14F-4D97-AF65-F5344CB8AC3E}">
        <p14:creationId xmlns:p14="http://schemas.microsoft.com/office/powerpoint/2010/main" val="639364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856984" cy="830997"/>
          </a:xfrm>
          <a:prstGeom prst="rect">
            <a:avLst/>
          </a:prstGeom>
          <a:noFill/>
          <a:ln>
            <a:solidFill>
              <a:schemeClr val="tx1"/>
            </a:solidFill>
          </a:ln>
        </p:spPr>
        <p:txBody>
          <a:bodyPr wrap="square" rtlCol="0">
            <a:spAutoFit/>
          </a:bodyPr>
          <a:lstStyle/>
          <a:p>
            <a:r>
              <a:rPr lang="en-GB" dirty="0" smtClean="0"/>
              <a:t>How does </a:t>
            </a:r>
            <a:r>
              <a:rPr lang="en-GB" b="1" dirty="0" smtClean="0"/>
              <a:t>‘Orange is the New Black’ </a:t>
            </a:r>
            <a:r>
              <a:rPr lang="en-GB" dirty="0" smtClean="0"/>
              <a:t>fit with Butler’s ideas of gender trouble and/or challenge traditional notions of femininity?  </a:t>
            </a:r>
            <a:r>
              <a:rPr lang="en-GB" b="1" dirty="0" smtClean="0">
                <a:solidFill>
                  <a:srgbClr val="FF0000"/>
                </a:solidFill>
              </a:rPr>
              <a:t> </a:t>
            </a:r>
            <a:endParaRPr lang="en-GB" b="1" dirty="0">
              <a:solidFill>
                <a:srgbClr val="FF0000"/>
              </a:solidFill>
            </a:endParaRPr>
          </a:p>
        </p:txBody>
      </p:sp>
      <p:pic>
        <p:nvPicPr>
          <p:cNvPr id="133122" name="Picture 2" descr="http://rack.1.mshcdn.com/media/ZgkyMDEzLzEyLzA1LzAxL09JVE5CRmFjZWJvLjZmYThkLmpwZwpwCXRodW1iCTk1MHg1MzQjCmUJanBn/3d26aa35/389/OITNB-Facebook-Image.jpg"/>
          <p:cNvPicPr>
            <a:picLocks noChangeAspect="1" noChangeArrowheads="1"/>
          </p:cNvPicPr>
          <p:nvPr/>
        </p:nvPicPr>
        <p:blipFill>
          <a:blip r:embed="rId2" cstate="print"/>
          <a:srcRect/>
          <a:stretch>
            <a:fillRect/>
          </a:stretch>
        </p:blipFill>
        <p:spPr bwMode="auto">
          <a:xfrm>
            <a:off x="167258" y="1771650"/>
            <a:ext cx="8869238" cy="4985445"/>
          </a:xfrm>
          <a:prstGeom prst="rect">
            <a:avLst/>
          </a:prstGeom>
          <a:noFill/>
        </p:spPr>
      </p:pic>
    </p:spTree>
    <p:extLst>
      <p:ext uri="{BB962C8B-B14F-4D97-AF65-F5344CB8AC3E}">
        <p14:creationId xmlns:p14="http://schemas.microsoft.com/office/powerpoint/2010/main" val="422283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07504" y="1085835"/>
            <a:ext cx="8928992" cy="830997"/>
          </a:xfrm>
          <a:prstGeom prst="rect">
            <a:avLst/>
          </a:prstGeom>
          <a:noFill/>
          <a:ln>
            <a:solidFill>
              <a:schemeClr val="tx1"/>
            </a:solidFill>
          </a:ln>
        </p:spPr>
        <p:txBody>
          <a:bodyPr wrap="square" rtlCol="0">
            <a:spAutoFit/>
          </a:bodyPr>
          <a:lstStyle/>
          <a:p>
            <a:r>
              <a:rPr lang="en-GB" dirty="0" smtClean="0"/>
              <a:t>How does </a:t>
            </a:r>
            <a:r>
              <a:rPr lang="en-GB" b="1" dirty="0" smtClean="0"/>
              <a:t>‘Orange is the New Black’ </a:t>
            </a:r>
            <a:r>
              <a:rPr lang="en-GB" dirty="0" smtClean="0"/>
              <a:t>fit with Butler’s ideas of gender trouble and/or challenge traditional notions of femininity?  </a:t>
            </a:r>
            <a:r>
              <a:rPr lang="en-GB" b="1" dirty="0" smtClean="0">
                <a:solidFill>
                  <a:srgbClr val="FF0000"/>
                </a:solidFill>
              </a:rPr>
              <a:t> </a:t>
            </a:r>
            <a:endParaRPr lang="en-GB" b="1" dirty="0">
              <a:solidFill>
                <a:srgbClr val="FF0000"/>
              </a:solidFill>
            </a:endParaRPr>
          </a:p>
        </p:txBody>
      </p:sp>
      <p:pic>
        <p:nvPicPr>
          <p:cNvPr id="135172" name="Picture 4" descr="http://i2.cdnds.net/14/20/618x911/ustv-orange-is-the-new-black-season-two-character-poster-big-boo.jpg"/>
          <p:cNvPicPr>
            <a:picLocks noChangeAspect="1" noChangeArrowheads="1"/>
          </p:cNvPicPr>
          <p:nvPr/>
        </p:nvPicPr>
        <p:blipFill>
          <a:blip r:embed="rId2" cstate="print"/>
          <a:srcRect/>
          <a:stretch>
            <a:fillRect/>
          </a:stretch>
        </p:blipFill>
        <p:spPr bwMode="auto">
          <a:xfrm>
            <a:off x="35496" y="2389311"/>
            <a:ext cx="2952328" cy="4352057"/>
          </a:xfrm>
          <a:prstGeom prst="rect">
            <a:avLst/>
          </a:prstGeom>
          <a:noFill/>
        </p:spPr>
      </p:pic>
      <p:pic>
        <p:nvPicPr>
          <p:cNvPr id="136196" name="Picture 4" descr="http://images.tvrage.com/news/piper-pennsatucky-and-queen-vee-headline-latest-orange-posters1.jpg"/>
          <p:cNvPicPr>
            <a:picLocks noChangeAspect="1" noChangeArrowheads="1"/>
          </p:cNvPicPr>
          <p:nvPr/>
        </p:nvPicPr>
        <p:blipFill>
          <a:blip r:embed="rId3" cstate="print"/>
          <a:srcRect/>
          <a:stretch>
            <a:fillRect/>
          </a:stretch>
        </p:blipFill>
        <p:spPr bwMode="auto">
          <a:xfrm>
            <a:off x="6084168" y="2348880"/>
            <a:ext cx="2982864" cy="4392488"/>
          </a:xfrm>
          <a:prstGeom prst="rect">
            <a:avLst/>
          </a:prstGeom>
          <a:noFill/>
        </p:spPr>
      </p:pic>
      <p:pic>
        <p:nvPicPr>
          <p:cNvPr id="136198" name="Picture 6" descr="http://oitnb.com/wp-content/uploads/2014/05/t11.jpg"/>
          <p:cNvPicPr>
            <a:picLocks noChangeAspect="1" noChangeArrowheads="1"/>
          </p:cNvPicPr>
          <p:nvPr/>
        </p:nvPicPr>
        <p:blipFill>
          <a:blip r:embed="rId4" cstate="print"/>
          <a:srcRect/>
          <a:stretch>
            <a:fillRect/>
          </a:stretch>
        </p:blipFill>
        <p:spPr bwMode="auto">
          <a:xfrm>
            <a:off x="3075261" y="2386804"/>
            <a:ext cx="2936899" cy="4327032"/>
          </a:xfrm>
          <a:prstGeom prst="rect">
            <a:avLst/>
          </a:prstGeom>
          <a:noFill/>
        </p:spPr>
      </p:pic>
    </p:spTree>
    <p:extLst>
      <p:ext uri="{BB962C8B-B14F-4D97-AF65-F5344CB8AC3E}">
        <p14:creationId xmlns:p14="http://schemas.microsoft.com/office/powerpoint/2010/main" val="1826447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836712"/>
            <a:ext cx="7772400" cy="1143000"/>
          </a:xfrm>
        </p:spPr>
        <p:txBody>
          <a:bodyPr/>
          <a:lstStyle/>
          <a:p>
            <a:pPr eaLnBrk="1" hangingPunct="1"/>
            <a:r>
              <a:rPr lang="en-GB" sz="3200" b="1" dirty="0" smtClean="0"/>
              <a:t>What do the media tell us are ‘typical’ masculine and feminine attributes?</a:t>
            </a:r>
          </a:p>
        </p:txBody>
      </p:sp>
      <p:graphicFrame>
        <p:nvGraphicFramePr>
          <p:cNvPr id="4115" name="Group 19"/>
          <p:cNvGraphicFramePr>
            <a:graphicFrameLocks noGrp="1"/>
          </p:cNvGraphicFramePr>
          <p:nvPr/>
        </p:nvGraphicFramePr>
        <p:xfrm>
          <a:off x="1619672" y="2852936"/>
          <a:ext cx="6096000" cy="3233738"/>
        </p:xfrm>
        <a:graphic>
          <a:graphicData uri="http://schemas.openxmlformats.org/drawingml/2006/table">
            <a:tbl>
              <a:tblPr/>
              <a:tblGrid>
                <a:gridCol w="3048000"/>
                <a:gridCol w="30480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Masculine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Feminine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5538">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smtClean="0">
                          <a:ln>
                            <a:noFill/>
                          </a:ln>
                          <a:solidFill>
                            <a:schemeClr val="tx1"/>
                          </a:solidFill>
                          <a:effectLst/>
                          <a:latin typeface="Arial" charset="0"/>
                        </a:rPr>
                        <a:t> tough</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smtClean="0">
                          <a:ln>
                            <a:noFill/>
                          </a:ln>
                          <a:solidFill>
                            <a:schemeClr val="tx1"/>
                          </a:solidFill>
                          <a:effectLst/>
                          <a:latin typeface="Arial" charset="0"/>
                        </a:rPr>
                        <a:t> hard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smtClean="0">
                          <a:ln>
                            <a:noFill/>
                          </a:ln>
                          <a:solidFill>
                            <a:schemeClr val="tx1"/>
                          </a:solidFill>
                          <a:effectLst/>
                          <a:latin typeface="Arial" charset="0"/>
                        </a:rPr>
                        <a:t> sweaty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smtClean="0">
                          <a:ln>
                            <a:noFill/>
                          </a:ln>
                          <a:solidFill>
                            <a:schemeClr val="tx1"/>
                          </a:solidFill>
                          <a:effectLst/>
                          <a:latin typeface="Arial" charset="0"/>
                        </a:rPr>
                        <a:t> active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 fragile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 soft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 fragrant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 passive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1" name="Text Box 20"/>
          <p:cNvSpPr txBox="1">
            <a:spLocks noChangeArrowheads="1"/>
          </p:cNvSpPr>
          <p:nvPr/>
        </p:nvSpPr>
        <p:spPr bwMode="auto">
          <a:xfrm>
            <a:off x="1547664" y="6237312"/>
            <a:ext cx="6400800" cy="457200"/>
          </a:xfrm>
          <a:prstGeom prst="rect">
            <a:avLst/>
          </a:prstGeom>
          <a:noFill/>
          <a:ln w="9525">
            <a:noFill/>
            <a:miter lim="800000"/>
            <a:headEnd/>
            <a:tailEnd/>
          </a:ln>
        </p:spPr>
        <p:txBody>
          <a:bodyPr>
            <a:spAutoFit/>
          </a:bodyPr>
          <a:lstStyle/>
          <a:p>
            <a:pPr>
              <a:spcBef>
                <a:spcPct val="50000"/>
              </a:spcBef>
            </a:pPr>
            <a:r>
              <a:rPr lang="en-GB"/>
              <a:t>Notice how these tend to be opposites…</a:t>
            </a:r>
          </a:p>
        </p:txBody>
      </p:sp>
      <p:sp>
        <p:nvSpPr>
          <p:cNvPr id="4112" name="Text Box 21"/>
          <p:cNvSpPr txBox="1">
            <a:spLocks noChangeArrowheads="1"/>
          </p:cNvSpPr>
          <p:nvPr/>
        </p:nvSpPr>
        <p:spPr bwMode="auto">
          <a:xfrm>
            <a:off x="251520" y="2276872"/>
            <a:ext cx="6096000" cy="457200"/>
          </a:xfrm>
          <a:prstGeom prst="rect">
            <a:avLst/>
          </a:prstGeom>
          <a:noFill/>
          <a:ln w="9525">
            <a:noFill/>
            <a:miter lim="800000"/>
            <a:headEnd/>
            <a:tailEnd/>
          </a:ln>
        </p:spPr>
        <p:txBody>
          <a:bodyPr>
            <a:spAutoFit/>
          </a:bodyPr>
          <a:lstStyle/>
          <a:p>
            <a:pPr>
              <a:spcBef>
                <a:spcPct val="50000"/>
              </a:spcBef>
            </a:pPr>
            <a:r>
              <a:rPr lang="en-GB" dirty="0"/>
              <a:t>List as many as you can think of:</a:t>
            </a:r>
          </a:p>
        </p:txBody>
      </p:sp>
      <p:sp>
        <p:nvSpPr>
          <p:cNvPr id="6" name="TextBox 5"/>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extLst>
      <p:ext uri="{BB962C8B-B14F-4D97-AF65-F5344CB8AC3E}">
        <p14:creationId xmlns:p14="http://schemas.microsoft.com/office/powerpoint/2010/main" val="2591987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42338" name="Picture 2" descr="http://3.bp.blogspot.com/-JNasOluQRs8/Uw3F9PMbDKI/AAAAAAAABEE/0zajNu4H5bc/s1600/Screen+Shot+2014-02-26+at+10.31.24.png"/>
          <p:cNvPicPr>
            <a:picLocks noChangeAspect="1" noChangeArrowheads="1"/>
          </p:cNvPicPr>
          <p:nvPr/>
        </p:nvPicPr>
        <p:blipFill>
          <a:blip r:embed="rId2" cstate="print"/>
          <a:srcRect/>
          <a:stretch>
            <a:fillRect/>
          </a:stretch>
        </p:blipFill>
        <p:spPr bwMode="auto">
          <a:xfrm>
            <a:off x="1819878" y="980728"/>
            <a:ext cx="7324122" cy="5661248"/>
          </a:xfrm>
          <a:prstGeom prst="rect">
            <a:avLst/>
          </a:prstGeom>
          <a:noFill/>
        </p:spPr>
      </p:pic>
      <p:sp>
        <p:nvSpPr>
          <p:cNvPr id="4" name="TextBox 3"/>
          <p:cNvSpPr txBox="1"/>
          <p:nvPr/>
        </p:nvSpPr>
        <p:spPr>
          <a:xfrm>
            <a:off x="107504" y="1271657"/>
            <a:ext cx="1728192" cy="4893647"/>
          </a:xfrm>
          <a:prstGeom prst="rect">
            <a:avLst/>
          </a:prstGeom>
          <a:noFill/>
          <a:ln>
            <a:solidFill>
              <a:schemeClr val="tx1"/>
            </a:solidFill>
          </a:ln>
        </p:spPr>
        <p:txBody>
          <a:bodyPr wrap="square" rtlCol="0">
            <a:spAutoFit/>
          </a:bodyPr>
          <a:lstStyle/>
          <a:p>
            <a:r>
              <a:rPr lang="en-GB" dirty="0" smtClean="0"/>
              <a:t>How does </a:t>
            </a:r>
            <a:r>
              <a:rPr lang="en-GB" b="1" dirty="0" smtClean="0"/>
              <a:t>Jodie Marsh </a:t>
            </a:r>
            <a:r>
              <a:rPr lang="en-GB" dirty="0" smtClean="0"/>
              <a:t>fit with Butler’s ideas of gender trouble and/or challenge traditional notions of femininity?  </a:t>
            </a:r>
            <a:r>
              <a:rPr lang="en-GB" b="1" dirty="0" smtClean="0">
                <a:solidFill>
                  <a:srgbClr val="FF0000"/>
                </a:solidFill>
              </a:rPr>
              <a:t> </a:t>
            </a:r>
            <a:endParaRPr lang="en-GB" b="1" dirty="0">
              <a:solidFill>
                <a:srgbClr val="FF0000"/>
              </a:solidFill>
            </a:endParaRPr>
          </a:p>
        </p:txBody>
      </p:sp>
    </p:spTree>
    <p:extLst>
      <p:ext uri="{BB962C8B-B14F-4D97-AF65-F5344CB8AC3E}">
        <p14:creationId xmlns:p14="http://schemas.microsoft.com/office/powerpoint/2010/main" val="163155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frontiersla.com/Pics/Exclusive%20Interviews%203/laverne1.jpg"/>
          <p:cNvPicPr>
            <a:picLocks noChangeAspect="1" noChangeArrowheads="1"/>
          </p:cNvPicPr>
          <p:nvPr/>
        </p:nvPicPr>
        <p:blipFill>
          <a:blip r:embed="rId2" cstate="print"/>
          <a:srcRect/>
          <a:stretch>
            <a:fillRect/>
          </a:stretch>
        </p:blipFill>
        <p:spPr bwMode="auto">
          <a:xfrm>
            <a:off x="3429000" y="1410046"/>
            <a:ext cx="5715000" cy="4467226"/>
          </a:xfrm>
          <a:prstGeom prst="rect">
            <a:avLst/>
          </a:prstGeom>
          <a:noFill/>
        </p:spPr>
      </p:pic>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856984" cy="1200329"/>
          </a:xfrm>
          <a:prstGeom prst="rect">
            <a:avLst/>
          </a:prstGeom>
          <a:noFill/>
          <a:ln>
            <a:solidFill>
              <a:schemeClr val="tx1"/>
            </a:solidFill>
          </a:ln>
        </p:spPr>
        <p:txBody>
          <a:bodyPr wrap="square" rtlCol="0">
            <a:spAutoFit/>
          </a:bodyPr>
          <a:lstStyle/>
          <a:p>
            <a:r>
              <a:rPr lang="en-GB" dirty="0" smtClean="0"/>
              <a:t>How Kellie Maloney and Laverne Cox fit with Butler’s ideas of gender trouble and/or challenge traditional notions of gender? Is this </a:t>
            </a:r>
            <a:r>
              <a:rPr lang="en-GB" b="1" dirty="0" smtClean="0"/>
              <a:t>gender as performance </a:t>
            </a:r>
            <a:r>
              <a:rPr lang="en-GB" dirty="0" smtClean="0"/>
              <a:t>or </a:t>
            </a:r>
            <a:r>
              <a:rPr lang="en-GB" b="1" dirty="0" smtClean="0">
                <a:solidFill>
                  <a:srgbClr val="FF0000"/>
                </a:solidFill>
              </a:rPr>
              <a:t>more than that</a:t>
            </a:r>
            <a:r>
              <a:rPr lang="en-GB" dirty="0" smtClean="0"/>
              <a:t>?   </a:t>
            </a:r>
            <a:r>
              <a:rPr lang="en-GB" b="1" dirty="0" smtClean="0">
                <a:solidFill>
                  <a:srgbClr val="FF0000"/>
                </a:solidFill>
              </a:rPr>
              <a:t> </a:t>
            </a:r>
            <a:endParaRPr lang="en-GB" b="1" dirty="0">
              <a:solidFill>
                <a:srgbClr val="FF0000"/>
              </a:solidFill>
            </a:endParaRPr>
          </a:p>
        </p:txBody>
      </p:sp>
      <p:pic>
        <p:nvPicPr>
          <p:cNvPr id="135174" name="Picture 6" descr="http://i.dailymail.co.uk/i/pix/2014/08/13/1407913634601_Image_galleryImage_Editorial_Use_Only_No_mer.JPG"/>
          <p:cNvPicPr>
            <a:picLocks noChangeAspect="1" noChangeArrowheads="1"/>
          </p:cNvPicPr>
          <p:nvPr/>
        </p:nvPicPr>
        <p:blipFill>
          <a:blip r:embed="rId3" cstate="print"/>
          <a:srcRect/>
          <a:stretch>
            <a:fillRect/>
          </a:stretch>
        </p:blipFill>
        <p:spPr bwMode="auto">
          <a:xfrm>
            <a:off x="179512" y="2073555"/>
            <a:ext cx="3240360" cy="4595805"/>
          </a:xfrm>
          <a:prstGeom prst="rect">
            <a:avLst/>
          </a:prstGeom>
          <a:noFill/>
        </p:spPr>
      </p:pic>
      <p:sp>
        <p:nvSpPr>
          <p:cNvPr id="8" name="TextBox 7"/>
          <p:cNvSpPr txBox="1"/>
          <p:nvPr/>
        </p:nvSpPr>
        <p:spPr>
          <a:xfrm>
            <a:off x="3635896" y="5805264"/>
            <a:ext cx="5328592" cy="830997"/>
          </a:xfrm>
          <a:prstGeom prst="rect">
            <a:avLst/>
          </a:prstGeom>
          <a:noFill/>
          <a:ln>
            <a:solidFill>
              <a:schemeClr val="tx1"/>
            </a:solidFill>
          </a:ln>
        </p:spPr>
        <p:txBody>
          <a:bodyPr wrap="square" rtlCol="0">
            <a:spAutoFit/>
          </a:bodyPr>
          <a:lstStyle/>
          <a:p>
            <a:r>
              <a:rPr lang="en-GB" dirty="0" smtClean="0"/>
              <a:t>Can we separate representation from reality? </a:t>
            </a:r>
            <a:endParaRPr lang="en-GB" dirty="0"/>
          </a:p>
        </p:txBody>
      </p:sp>
    </p:spTree>
    <p:extLst>
      <p:ext uri="{BB962C8B-B14F-4D97-AF65-F5344CB8AC3E}">
        <p14:creationId xmlns:p14="http://schemas.microsoft.com/office/powerpoint/2010/main" val="4068394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7584" y="1484784"/>
            <a:ext cx="7772400" cy="1143000"/>
          </a:xfrm>
        </p:spPr>
        <p:txBody>
          <a:bodyPr>
            <a:normAutofit fontScale="90000"/>
          </a:bodyPr>
          <a:lstStyle/>
          <a:p>
            <a:pPr eaLnBrk="1" hangingPunct="1"/>
            <a:r>
              <a:rPr lang="en-GB" sz="2800" b="1" dirty="0" smtClean="0">
                <a:cs typeface="Times New Roman" pitchFamily="18" charset="0"/>
              </a:rPr>
              <a:t>How might the following objects be 'gendered' through advertising, given that both sexes will use the product, i.e. how will the advertisers appeal to their masculine/feminine audience? What codes and images will they use?</a:t>
            </a:r>
            <a:r>
              <a:rPr lang="en-GB" sz="2400" dirty="0" smtClean="0">
                <a:cs typeface="Times New Roman" pitchFamily="18" charset="0"/>
              </a:rPr>
              <a:t/>
            </a:r>
            <a:br>
              <a:rPr lang="en-GB" sz="2400" dirty="0" smtClean="0">
                <a:cs typeface="Times New Roman" pitchFamily="18" charset="0"/>
              </a:rPr>
            </a:br>
            <a:endParaRPr lang="en-GB" sz="2400" dirty="0" smtClean="0">
              <a:cs typeface="Times New Roman" pitchFamily="18" charset="0"/>
            </a:endParaRPr>
          </a:p>
        </p:txBody>
      </p:sp>
      <p:sp>
        <p:nvSpPr>
          <p:cNvPr id="5123" name="Rectangle 3"/>
          <p:cNvSpPr>
            <a:spLocks noGrp="1" noChangeArrowheads="1"/>
          </p:cNvSpPr>
          <p:nvPr>
            <p:ph type="body" idx="1"/>
          </p:nvPr>
        </p:nvSpPr>
        <p:spPr>
          <a:xfrm>
            <a:off x="755576" y="3501008"/>
            <a:ext cx="3276600" cy="3886200"/>
          </a:xfrm>
        </p:spPr>
        <p:txBody>
          <a:bodyPr/>
          <a:lstStyle/>
          <a:p>
            <a:pPr eaLnBrk="1" hangingPunct="1"/>
            <a:r>
              <a:rPr lang="en-GB" dirty="0" smtClean="0">
                <a:latin typeface="Arial" pitchFamily="34" charset="0"/>
                <a:cs typeface="Arial" pitchFamily="34" charset="0"/>
              </a:rPr>
              <a:t>A car</a:t>
            </a:r>
          </a:p>
          <a:p>
            <a:pPr eaLnBrk="1" hangingPunct="1"/>
            <a:r>
              <a:rPr lang="en-GB" dirty="0" smtClean="0">
                <a:latin typeface="Arial" pitchFamily="34" charset="0"/>
                <a:cs typeface="Arial" pitchFamily="34" charset="0"/>
              </a:rPr>
              <a:t>A watch</a:t>
            </a:r>
          </a:p>
          <a:p>
            <a:pPr eaLnBrk="1" hangingPunct="1"/>
            <a:r>
              <a:rPr lang="en-GB" dirty="0" smtClean="0">
                <a:latin typeface="Arial" pitchFamily="34" charset="0"/>
                <a:cs typeface="Arial" pitchFamily="34" charset="0"/>
              </a:rPr>
              <a:t>Bottled beer</a:t>
            </a:r>
          </a:p>
          <a:p>
            <a:pPr eaLnBrk="1" hangingPunct="1"/>
            <a:r>
              <a:rPr lang="en-GB" dirty="0" smtClean="0">
                <a:latin typeface="Arial" pitchFamily="34" charset="0"/>
                <a:cs typeface="Arial" pitchFamily="34" charset="0"/>
              </a:rPr>
              <a:t>Toilet paper</a:t>
            </a:r>
          </a:p>
          <a:p>
            <a:pPr eaLnBrk="1" hangingPunct="1">
              <a:buFontTx/>
              <a:buNone/>
            </a:pPr>
            <a:endParaRPr lang="en-GB" dirty="0" smtClean="0"/>
          </a:p>
        </p:txBody>
      </p:sp>
      <p:sp>
        <p:nvSpPr>
          <p:cNvPr id="5124" name="Text Box 4"/>
          <p:cNvSpPr txBox="1">
            <a:spLocks noChangeArrowheads="1"/>
          </p:cNvSpPr>
          <p:nvPr/>
        </p:nvSpPr>
        <p:spPr bwMode="auto">
          <a:xfrm>
            <a:off x="4716016" y="3501008"/>
            <a:ext cx="4104456" cy="3157788"/>
          </a:xfrm>
          <a:prstGeom prst="rect">
            <a:avLst/>
          </a:prstGeom>
          <a:noFill/>
          <a:ln w="9525">
            <a:noFill/>
            <a:miter lim="800000"/>
            <a:headEnd/>
            <a:tailEnd/>
          </a:ln>
        </p:spPr>
        <p:txBody>
          <a:bodyPr wrap="square">
            <a:spAutoFit/>
          </a:bodyPr>
          <a:lstStyle/>
          <a:p>
            <a:pPr>
              <a:lnSpc>
                <a:spcPct val="90000"/>
              </a:lnSpc>
              <a:spcBef>
                <a:spcPct val="20000"/>
              </a:spcBef>
              <a:buFontTx/>
              <a:buChar char="•"/>
            </a:pPr>
            <a:r>
              <a:rPr lang="en-GB" sz="2800" dirty="0"/>
              <a:t> </a:t>
            </a:r>
            <a:r>
              <a:rPr lang="en-GB" sz="3200" dirty="0"/>
              <a:t>Deodorant</a:t>
            </a:r>
          </a:p>
          <a:p>
            <a:pPr>
              <a:lnSpc>
                <a:spcPct val="90000"/>
              </a:lnSpc>
              <a:spcBef>
                <a:spcPct val="20000"/>
              </a:spcBef>
              <a:buFontTx/>
              <a:buChar char="•"/>
            </a:pPr>
            <a:r>
              <a:rPr lang="en-GB" sz="3200" dirty="0"/>
              <a:t> </a:t>
            </a:r>
            <a:r>
              <a:rPr lang="en-GB" sz="3200" dirty="0" smtClean="0"/>
              <a:t>Music system (iPod etc.)</a:t>
            </a:r>
            <a:endParaRPr lang="en-GB" sz="3200" dirty="0"/>
          </a:p>
          <a:p>
            <a:pPr>
              <a:lnSpc>
                <a:spcPct val="90000"/>
              </a:lnSpc>
              <a:spcBef>
                <a:spcPct val="20000"/>
              </a:spcBef>
              <a:buFontTx/>
              <a:buChar char="•"/>
            </a:pPr>
            <a:r>
              <a:rPr lang="en-GB" sz="3200" dirty="0"/>
              <a:t> Trainers</a:t>
            </a:r>
          </a:p>
          <a:p>
            <a:pPr>
              <a:lnSpc>
                <a:spcPct val="90000"/>
              </a:lnSpc>
              <a:spcBef>
                <a:spcPct val="20000"/>
              </a:spcBef>
              <a:buFontTx/>
              <a:buChar char="•"/>
            </a:pPr>
            <a:r>
              <a:rPr lang="en-GB" sz="3200" dirty="0"/>
              <a:t> </a:t>
            </a:r>
            <a:r>
              <a:rPr lang="en-GB" sz="3200" dirty="0" smtClean="0"/>
              <a:t>A games console</a:t>
            </a:r>
          </a:p>
          <a:p>
            <a:pPr>
              <a:spcBef>
                <a:spcPct val="50000"/>
              </a:spcBef>
            </a:pPr>
            <a:endParaRPr lang="en-GB" b="1" dirty="0"/>
          </a:p>
        </p:txBody>
      </p:sp>
      <p:sp>
        <p:nvSpPr>
          <p:cNvPr id="5" name="TextBox 4"/>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extLst>
      <p:ext uri="{BB962C8B-B14F-4D97-AF65-F5344CB8AC3E}">
        <p14:creationId xmlns:p14="http://schemas.microsoft.com/office/powerpoint/2010/main" val="3062689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7" name="TextBox 6"/>
          <p:cNvSpPr txBox="1"/>
          <p:nvPr/>
        </p:nvSpPr>
        <p:spPr>
          <a:xfrm>
            <a:off x="395536" y="908720"/>
            <a:ext cx="8280920" cy="1446550"/>
          </a:xfrm>
          <a:prstGeom prst="rect">
            <a:avLst/>
          </a:prstGeom>
          <a:noFill/>
        </p:spPr>
        <p:txBody>
          <a:bodyPr wrap="square" rtlCol="0">
            <a:spAutoFit/>
          </a:bodyPr>
          <a:lstStyle/>
          <a:p>
            <a:pPr algn="ctr"/>
            <a:r>
              <a:rPr lang="en-GB" sz="4400" b="1" dirty="0" smtClean="0"/>
              <a:t>Traditional ideologies about gender</a:t>
            </a:r>
            <a:endParaRPr lang="en-GB" sz="4400" b="1" dirty="0"/>
          </a:p>
        </p:txBody>
      </p:sp>
      <p:sp>
        <p:nvSpPr>
          <p:cNvPr id="8" name="Rectangle 7"/>
          <p:cNvSpPr/>
          <p:nvPr/>
        </p:nvSpPr>
        <p:spPr>
          <a:xfrm>
            <a:off x="683568" y="3212976"/>
            <a:ext cx="7632848" cy="1938992"/>
          </a:xfrm>
          <a:prstGeom prst="rect">
            <a:avLst/>
          </a:prstGeom>
        </p:spPr>
        <p:txBody>
          <a:bodyPr wrap="square">
            <a:spAutoFit/>
          </a:bodyPr>
          <a:lstStyle/>
          <a:p>
            <a:r>
              <a:rPr lang="en-GB" dirty="0"/>
              <a:t>"Gender ideology refers to attitudes regarding the appropriate roles, rights, and responsibilities of women and men in society." </a:t>
            </a:r>
            <a:endParaRPr lang="en-GB" dirty="0" smtClean="0"/>
          </a:p>
          <a:p>
            <a:endParaRPr lang="en-GB" dirty="0"/>
          </a:p>
          <a:p>
            <a:r>
              <a:rPr lang="en-GB" dirty="0" smtClean="0"/>
              <a:t>		- Amy </a:t>
            </a:r>
            <a:r>
              <a:rPr lang="en-GB" dirty="0" err="1" smtClean="0"/>
              <a:t>Kroska</a:t>
            </a:r>
            <a:r>
              <a:rPr lang="en-GB" dirty="0" smtClean="0"/>
              <a:t> </a:t>
            </a:r>
            <a:r>
              <a:rPr lang="en-GB" sz="1600" dirty="0" smtClean="0"/>
              <a:t>(</a:t>
            </a:r>
            <a:r>
              <a:rPr lang="en-GB" sz="1600" b="1" dirty="0"/>
              <a:t>American Sociological </a:t>
            </a:r>
            <a:r>
              <a:rPr lang="en-GB" sz="1600" b="1" dirty="0" smtClean="0"/>
              <a:t>Association)</a:t>
            </a:r>
            <a:endParaRPr lang="en-GB" sz="1600" dirty="0"/>
          </a:p>
        </p:txBody>
      </p:sp>
    </p:spTree>
    <p:extLst>
      <p:ext uri="{BB962C8B-B14F-4D97-AF65-F5344CB8AC3E}">
        <p14:creationId xmlns:p14="http://schemas.microsoft.com/office/powerpoint/2010/main" val="795919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descr="http://www.lookhuman.com/render/product/0508/0508552045229642/2408blk-w232h232z1-31147-patriarchy-is-for-dicks.jpg"/>
          <p:cNvPicPr>
            <a:picLocks noChangeAspect="1" noChangeArrowheads="1"/>
          </p:cNvPicPr>
          <p:nvPr/>
        </p:nvPicPr>
        <p:blipFill>
          <a:blip r:embed="rId2" cstate="print"/>
          <a:srcRect l="16293" r="18536"/>
          <a:stretch>
            <a:fillRect/>
          </a:stretch>
        </p:blipFill>
        <p:spPr bwMode="auto">
          <a:xfrm>
            <a:off x="0" y="3712095"/>
            <a:ext cx="2050233" cy="3145905"/>
          </a:xfrm>
          <a:prstGeom prst="rect">
            <a:avLst/>
          </a:prstGeom>
          <a:noFill/>
        </p:spPr>
      </p:pic>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78850" name="Picture 2" descr="http://api.ning.com/files/yI5mkdONmaLlSOFDta0QBrzTbEJDW5XtA*oBc-a5*b0qO249COTN08KTXJWh9qmK7m53t9fl2nwqrdBBezu1abfzfOkTcnXW/ThePatriarchy.png?width=629"/>
          <p:cNvPicPr>
            <a:picLocks noChangeAspect="1" noChangeArrowheads="1"/>
          </p:cNvPicPr>
          <p:nvPr/>
        </p:nvPicPr>
        <p:blipFill>
          <a:blip r:embed="rId3" cstate="print"/>
          <a:srcRect/>
          <a:stretch>
            <a:fillRect/>
          </a:stretch>
        </p:blipFill>
        <p:spPr bwMode="auto">
          <a:xfrm>
            <a:off x="1835696" y="3547578"/>
            <a:ext cx="4536504" cy="3310422"/>
          </a:xfrm>
          <a:prstGeom prst="rect">
            <a:avLst/>
          </a:prstGeom>
          <a:noFill/>
        </p:spPr>
      </p:pic>
      <p:pic>
        <p:nvPicPr>
          <p:cNvPr id="78852" name="Picture 4" descr="http://i1.ytimg.com/vi/zIzbpmOUNPo/maxresdefault.jpg?feature=og"/>
          <p:cNvPicPr>
            <a:picLocks noChangeAspect="1" noChangeArrowheads="1"/>
          </p:cNvPicPr>
          <p:nvPr/>
        </p:nvPicPr>
        <p:blipFill>
          <a:blip r:embed="rId4" cstate="print"/>
          <a:srcRect l="24152" r="27631"/>
          <a:stretch>
            <a:fillRect/>
          </a:stretch>
        </p:blipFill>
        <p:spPr bwMode="auto">
          <a:xfrm>
            <a:off x="6372200" y="3645024"/>
            <a:ext cx="2669586" cy="3114346"/>
          </a:xfrm>
          <a:prstGeom prst="rect">
            <a:avLst/>
          </a:prstGeom>
          <a:noFill/>
        </p:spPr>
      </p:pic>
      <p:sp>
        <p:nvSpPr>
          <p:cNvPr id="6" name="TextBox 5"/>
          <p:cNvSpPr txBox="1"/>
          <p:nvPr/>
        </p:nvSpPr>
        <p:spPr>
          <a:xfrm>
            <a:off x="251520" y="908720"/>
            <a:ext cx="8568952" cy="2123658"/>
          </a:xfrm>
          <a:prstGeom prst="rect">
            <a:avLst/>
          </a:prstGeom>
          <a:noFill/>
        </p:spPr>
        <p:txBody>
          <a:bodyPr wrap="square" rtlCol="0">
            <a:spAutoFit/>
          </a:bodyPr>
          <a:lstStyle/>
          <a:p>
            <a:r>
              <a:rPr lang="en-GB" dirty="0" smtClean="0"/>
              <a:t>Traditionally, men have held the power in our society. The system where men have power and control in society is called </a:t>
            </a:r>
            <a:r>
              <a:rPr lang="en-GB" sz="3600" b="1" dirty="0" smtClean="0">
                <a:solidFill>
                  <a:srgbClr val="FF0000"/>
                </a:solidFill>
              </a:rPr>
              <a:t>patriarchy</a:t>
            </a:r>
            <a:r>
              <a:rPr lang="en-GB" dirty="0" smtClean="0"/>
              <a:t>. </a:t>
            </a:r>
          </a:p>
          <a:p>
            <a:endParaRPr lang="en-GB" dirty="0"/>
          </a:p>
          <a:p>
            <a:r>
              <a:rPr lang="en-GB" dirty="0" smtClean="0"/>
              <a:t>It is understood as a society run </a:t>
            </a:r>
            <a:r>
              <a:rPr lang="en-GB" b="1" dirty="0" smtClean="0"/>
              <a:t>by</a:t>
            </a:r>
            <a:r>
              <a:rPr lang="en-GB" dirty="0" smtClean="0"/>
              <a:t> men </a:t>
            </a:r>
            <a:r>
              <a:rPr lang="en-GB" b="1" dirty="0" smtClean="0"/>
              <a:t>for</a:t>
            </a:r>
            <a:r>
              <a:rPr lang="en-GB" dirty="0" smtClean="0"/>
              <a:t> men.</a:t>
            </a:r>
            <a:endParaRPr lang="en-GB" dirty="0"/>
          </a:p>
        </p:txBody>
      </p:sp>
    </p:spTree>
    <p:extLst>
      <p:ext uri="{BB962C8B-B14F-4D97-AF65-F5344CB8AC3E}">
        <p14:creationId xmlns:p14="http://schemas.microsoft.com/office/powerpoint/2010/main" val="3836042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179512" y="908720"/>
            <a:ext cx="5832648" cy="5632311"/>
          </a:xfrm>
          <a:prstGeom prst="rect">
            <a:avLst/>
          </a:prstGeom>
          <a:noFill/>
        </p:spPr>
        <p:txBody>
          <a:bodyPr wrap="square" rtlCol="0">
            <a:spAutoFit/>
          </a:bodyPr>
          <a:lstStyle/>
          <a:p>
            <a:r>
              <a:rPr lang="en-GB" dirty="0" smtClean="0"/>
              <a:t>The result of patriarchy is that traditionally male qualities and attributes are generally seen as superior to traditionally female qualities and attributes. </a:t>
            </a:r>
          </a:p>
          <a:p>
            <a:endParaRPr lang="en-GB" dirty="0"/>
          </a:p>
          <a:p>
            <a:r>
              <a:rPr lang="en-GB" dirty="0" smtClean="0"/>
              <a:t>The CEOs and heads of most big businesses are male, including those in the media. They naturally (unconsciously?) promote their own qualities as superior through the ideological makeup of the texts they produce.</a:t>
            </a:r>
          </a:p>
          <a:p>
            <a:endParaRPr lang="en-GB" dirty="0"/>
          </a:p>
          <a:p>
            <a:r>
              <a:rPr lang="en-GB" b="1" dirty="0" smtClean="0"/>
              <a:t>They are also usually: </a:t>
            </a:r>
            <a:r>
              <a:rPr lang="en-GB" dirty="0" smtClean="0"/>
              <a:t>straight, white and over 40... (but we’ll get to that later!)</a:t>
            </a:r>
            <a:endParaRPr lang="en-GB" dirty="0"/>
          </a:p>
        </p:txBody>
      </p:sp>
      <p:sp>
        <p:nvSpPr>
          <p:cNvPr id="80898" name="AutoShape 2" descr="data:image/jpeg;base64,/9j/4AAQSkZJRgABAQAAAQABAAD/2wCEAAkGBxQSEhUUEhQUFhUVGBUXFBUXFBQUFBUUFBQXFxQXFBQYHCggGBolHBQVITEhJSkrLi4uFx8zODMsNygtLisBCgoKDg0OGhAQGSwkHyQsLCwsLCwsLCwsLCwsLCwsLCwsLCwsLCwsLCwsLCwsLCwsLCwsLCwsLCwsLCwsLCwsLP/AABEIAQ0AuwMBIgACEQEDEQH/xAAcAAAABwEBAAAAAAAAAAAAAAABAgMEBQYHAAj/xABBEAABAwIDBAcECAUEAgMAAAABAAIDBBESITEFQVFhBhMicYGRsQcUcqEyQlJiwdHh8CMzc4KSorLC8UPSFVOD/8QAGQEAAwEBAQAAAAAAAAAAAAAAAAECAwQF/8QAJBEBAQACAQQBBAMAAAAAAAAAAAECESEDEjFBEwQiUWEykaH/2gAMAwEAAhEDEQA/AKYEKKEZIgrkC5AGQ3RVyAOHFGEp4lJoUAp1p4pZla4b02AVh2N0TmnINsLcjd18weHHJGoc2hxWOO9StJTVEg7MZP8A1daDsroZTxEOLcbh9r6N+IarGKcDIAAchkpulyX2yh3RiqduA8UV3R2oj+rfK9wtWMKSdF5JbV2/tjFc9wyc0g8wo1slitpr9kRSjtNF+OQOWipnSHobkXw6/Z/ABOaRlL5Ux091I7MeAouWItNnAgoGykaJ2bTLqrm2qbayQDm3uquK13FD78/is/ja/JFtlqAmboWkFVz35/FGG0XBHx2F3xZaeQRiwS42yOKqT9ouKaGQ8U/j/Jd7gjIoQrRmMuCC6EIAVyAIUEEKU2BsSSrkwRjIfSduaPz5Jns6jdNIyNgu55AH4k9y2LZWzWUkQhjOer3by46lHhUmzLZXRengbhwh7vrOcL3/AHwVkp6X/rcm9OeGqko3ZKfLTWvA7WAI90i56AyJlp0gTdyXLrpu5TYuEJEg4J05qbnVSuK70i6OMqm9mzJAOyfqnvCzXaOz5IHlkjS0jLkeYO8LY5WrpdnxVFhKxriAQDbMA6i6vG7ZZ4e4xFArd0u6HOpv4kV3Rb95b38lUFTIBQFCUBQALly5AcEZFCFADdDdAuQBroUUIwQF49mVD/EkqHaRjC3mXa27h6q7tfc3v3qv9EYeqo2a3kOI3v8Ajyspf3gNA+8bADP96LPO+muE4SUUgF04bUAb1FdblkgFQd4SlaaTHXouPNRwly4Jdr809jR62RBdNcaOJE9lotMUyeUtJNdNnvU04BxRIZMJuEYneU3cUGmpGNlicx2YcCD3EWWE7aoDTzyRH6jiBzG4+S2vZ85Wc+1GjwVDXgCz27uLTv8AMLbzHNlNVSyguhJRSkTrrlyBMBCFFCMkAoUC5AGBRo23IA1OQ368kRS3Rik62oYNwNzbl+tkBpFJiEUTTlhAuLcBmhlmtbkeP4rqt+HIZ2Av3FFpqcyA5an0WOXNdOPEKsnt+/xTtrAc7FN//jXNGRHzv5I1PUllsWXojVipz4OupuMj56Jeli48N2iAztdyNt2h11CPG4WG7NVCoXxEm3mUb3Yb3H5IceeaK+cBMuQPiAGpTR7c+SPJVg8R4JMPOfDipqgSPSTyf3y4otVJb8t/NFE10gPSy5hVj2qvuIO9/oFYojnxz14Koe013bhHJ3qFtj4YdTypBQFCgKbNy66AoEgEIyIChugDrkW6G6AMpHYLniYFjXOOdw1uI235cFGqy9Ca7qZL7nOYwnk649bJZXU2rDHuuouFNUtkbcCzgAHA5G31bjxT1lZgvy9f36rOel/SWalr3RRRsc5xZgJJu7rDdosDxJ808mfXO7c76SPCchhkcLjveLqLNctcbvhcJtugA3NyPvH5E2t+qjB0mje7BIAOBzvfv3qpv23Oy+F8D8OtqeS55fzPVNnbalnFn0zHgaluNhG/IkEX8QlzVcY3lf2bWbiY0Ovc2vocgTp4Kdin7IvxWS7F23DDK10/WxsI7PWAuAOmT233X1WhUPSihwXNVTgc5Bfy1Sku15ZY+kxV1eFpdfL93TOLbbc/U/NVbbPS2GVjmUokmN7FzIyI2nm9+Fu/iq8/aj2ZvZHn9ucN/wBLGEfNG7KcmNjWo6sOHHlx89ycGZuhWZbK6ROFiDTdwmmP+1jvRTUm2aqRuKKGCUDUR1ZLv8Xwtt4lXvbKyxYKyzjkf04pGOOwI3cfyVEb7RMLyx1JKHh2DDiA/iaYTzzUPP0urq15jgHVje2MZj45Dp8kdo756aNW7dihkYxz2gk6Xz5ZKve0iZr3ROac7EG2lsiOd0lsb2eA9qaUmU2djvitw11Gozz7kfpF0cffsyse5rb4LWcQBmRnrkq3IzsuSmoCUN0Ups3XQXXFFTA4KFFCFIDLkCFACpjo5DjeW3tmx1+AY65Kh1K7AdZ0n9N3qFPU/jWnR/nCnTLZbjV01U2xY58DHDeDi7LgeBv52UxU7CdM+8mK7eAaQc7jENDlZdPC6WhLBcvwNMW7tsdij+bQrNs6vp6yFpaGk2GJoIa5jrdprhqCDfIrLe46NduV17VyTY8bBdtr78BNv0RI6WT6rzv1zy8rKwO6P2PZke1vAPNh4aIYdlMaN7juc4314DRLdVwoXSWnLKaYyt1HYP3i5tsuN11P7L3OpDMJT1uDEGYRhJtfDfXxU3tuh98qo6NjgWxkS1BByaB/LjPM623ALTaemAiwjcPRaY7ZWS1mvQ6iElBAW5DC5r22/wDI17g644ki66XYoueziOhuP/bJSGwz7nWzUr7Bk7nT0p3FxH8WMX+tfMDvVjn2U2TMgg7yCQfyPildqx/alt6LxOGcOA8Qxp+bSkZ9jS03bp3SA78ZFiOHFW1+xZG5xy2/tz9bfJdU5Rnrnk2GZsIxbmbKefbTHUu4yeXZMtbXSEtyDo3TOBOQwN7I4k24b1pux6COBgaxjWj7vHmd55lMOh7GmOSUCwnle9n9Nto47f2sDv7lKvfbjlvTtRMZ5SRmu2w42Pw2N81Vtp0bo5jNc9kXcb7raKQlrSxrDa93C45E5pPpfLaklO9xYByBP6J37uBjb05cozV7rknjdEKElFJWrjcUW6EoqYHCFECMkBkIRQrV0Z6P9YQ5wQELS7Lkk0GXNT+wdiObJYn6TS3TitBothNa0ZJWq2UGtJGRGaLOFY3Vip1MHVDBe/VtaCdMwE3pKCOeznxtLh9e1n67nizvml3uc5zsWeVr8bcU12TUljCPvuHhkQuTfO3ozHeOkmNlNYOzLUAcPeZnD/WSoTaFMXyNjEsxuQM6iYC3c1wGgTmr2gbWGZOn5qLlic4tLToSSePFVM7R8OOM5Wjo/smOlMrm2Bda9hqRfzOZzKtdHU9lZQzazonEPdcDS4NwDxI171IjpIMiD8/TirnU5KfT2zhadu7AjrLY9YzdpuQQTvBBBB5jNVqbrqeXAJ52sNsJ63H4Xla7hvTplVUSC7HhjTxaXH1ACeS0eJln9q97kjMn8E7dzhMxxl+7kn7pUOFxV1B5Xpx82whdJ0YjdZ0xklO8SSyPb/hfD8lE0u0HQP6uQ9k/QcfQ8/VWWCrxN1ySmasulrn0I0C1gAAzIAWAAA0A3aJrI4Z8Es09t/Ox8xb8EIp+zY6/ipZ0aKnLxlnYt/GyhvaHLghZHvcWkj4QfzCuOzIg2K5zLs+62QWX9OqwvqnAm+AAeJzP4LTGcsc8vt0rqArigK1c4CguhKKgFBGeBRsB4FXun2GCBknjujoO5GgoFFHdwuN4WudGIQ1gVci2BhdpvVjpbsCAtYlACjdo1bbEE7iouprzkAoraUD3jUhMI2SpDXWyzdb8vwTJ7T2mg6G/n/0UjUbFkJuHHI38QnbmYX9rI2BPgf1XJ1cNPR+n6syv7R9Q4sccXBv5/vuUrQyswhwHfzRdq0YczrBuADu6+XqqzLsOa4dBKRn9BxOAjkdRv0U4tepljl5WKuoo3k4hrw4J5s3YtOLYQL8T8lVYaGcX6xrtBbBIHdrfe9slK0dI+4s6Vo1N2tytyDlU49FcMdcZf4uNI1rRYkfvmlaidlrDPyCgHbGFrufJe+gIbca5C5zUbUbElc6zZHtbuOLtEZeW9ac/hj243xUltWGKUYTmfn+hUdsiSSNxjfdwByO+xGWif0XRkNF3Pkc7eXPcc+AzTjY9IbdYSO1lnwH0f3zUWctMc5Jo8LNTbQeKWc6zb8kWTQjn+KbRT3u3zO6wCc8salaiqEcTcR0YCeQw3/NY3W1HWSPefrOc7zNwp/pJ0l69gY24+0dMm6AKsXW2Mc/UvqOQFddAVTJxQILrroDcqaABo7k/Y0ZKJo57hKsnINkzPpIha/BJdWCkH1XZOaaU9b2SOaCSPu4Jul3xNsmMFSnTJrjNAIspGnRRfSvZuFrZBu7Lu45g+fqpiOQXSm07SRuYfrAjx3fNTnj3Y2NOln2ZyqfSvxxuad4TWA2bY5FvzzQUb8Li0/vNPHxteAW6jXn+q454ejnxTIEk9k2PA5hPKadwte1jxuQkjRE6Ak8R+afU9CXZG3K7vyC0xtK5zSRp6w21aPhaPBHbhxXFyeOv6BdHs11hoe4/mnLKa26w35WWm6xthvXOIjdhGgOfgmkJDImDgAn21SBE4DeLKMcL4RwGajLyeMdLMbkN1OQ7zvRKxmCJwGuEk8dPxKPRRAEv1zs0cTz+Ssez9lXp5ZH6vYQ3yzcPHTuV4xn1MtMGeLFFTvb0XV1MrRpjPmc/xTK61cgSilddASgOKC64lBdBtI2LtIlozU3JVC2qymi2m5nNPz0icRayNkutbXZZEIsFVpY71Q37Re862Ce0le9vEoDSIiSBZP8ArbDNp0Ud0eu9oJUzWSsjbd7mjvICYR8s+/TRHEuIqvbR6RRA2a7F3D8VHv6W2vhZe/E29E9Utw723S2kdbv8DmPndMKGssS0jMHMcjoQpuaEyUcFQ/WTrA7gBiOD0VVnaWuJ/eS4epj25V6/0+Uz6eqmptoFvZv+oKc0leL/AEs1V5arEO7970RlRh4+Av8AiiWtPii/xV2WuWtku3aZPcFR4NrDIDF/ipCKZ7rbhxOv6LTuY5dLSW2jVl9g02F87+gRy4Btt53/AIpgCALalS2xNlvmcLC/M6NHE/vNEltRnZjEjsDZnXOAIs1ubjwad3xFW/axDYXDIC2EcANPRKbPo2wsDG+J3uO8lQHtAr+rpZRvEbj55DxJIH9xW+tTTgzy3dsB2xUdbLJJ9t73DuLiR8rJox10s8ZBJOC1s4ZyuKBKBlxl5JMhZ2aVtxQLigugwAo7RfRP6XZ4tcm6esja3QKphUdyPpIHXzGSlG5IjnpN0quYyF3VJx7amYLNkIHKyZVNW55u9znHmSU0dIiFyZFHPSMklkBcnGy6brJ4Y/tvbf4R2nfIFTbqbONjGzyzZULDrHGwnv1d6lUmupbtxDfqtapomvgaDm1zB5ELM54TTyvp5dWn+G77cZ+ge/ceYK5epjvVdnQ6nbdK17vn9E+RTimpr7lKgC9kuxgbqFjHfeqj20Twch8h+ScspHnn/dYfIKaoKR0pswXO/gBxJ3BW7ZfR6OOznDG7ifog8h+a0xwtc/U+o0rewei7pLOf2W8ba9w395yV8oaRkTcLBYb+JPElGRmuXRjjI4s87l5HlkDGlxyAWS+1jaf8Nkf153CRw3iKP+W08Ll2LvutErpxLJ1Y+gztS8Dn2WeJBvyaftLCemu1veqyWQG7QcEfwsyv4nEfFVjzds8vwg3JIC5SjhdHYyy0SKWWzR8IIRiEg02QAPp+CRMZ4J2Ho2Snsh7LsksAEbrUxa5HxqtpOHSpMvSWK6EJAbHmjXSTxmEsxvFBuaN6lehg/iz1B+jTQvd/c/JvofNQ1S+wV16C7LL6Bw31Uuf9OM2t5g+ay6vjX5PFqHQqZz9n0rn/AEzDHi+INAKbdM9ge9RXZlMzOM7zxaTwPrZT1HTiNjWDIMaB5BVbbPT2GMlsDDM4ZFwOGK44O1d4C3NPt3wreuVCiqXOFiML23a9pFiHDJT/AEf2VJVkE9mJpzfvcfstv66BModr0tTVNkq4zCXZPcx46p9vo9aCMQ+IHvyWrQQNa0BgAaAMIFrW3WtuWc6Wry1vWuuCNBQsiaGsFgPM8yd5T1jFzWpRq1ZDBqY7YqRGzLNxyaBqScgBzJIHin5Nhc6BQ9G3r5TMfoMJbHzcLhzvC5HeXcAot9GrvTCp9x2dM7F/FkBAcN80gsCOTQMuTAsKiK0X2x7Y62pZTtPZhGJ39R+nk23+RWdEWPL0W0mozpQIyKChTDsSQk1KUeUSfcgOBRw5JAoyDJMcjhxSDCl2KSKNCUY1EBShO4JgdqMiNXSOsEEY7QkyK9B9CtjiKKFn/wBUbL/ERc+NysD2LR+8VkEQ+vI2/wALTid8gV6Jkr+qiszOR9z8LdAT4ALLLnJc8K57UOkDmt92hNsZtM8G1m72A89/JZvJNl/3uU70ua7rGg8C7PXM2v6qvFt7AWz35cb533rTGJyN5O07M34W371cOhPT73ItgqiTTE2a43LoM8u+Plu3ZZLPq+pxEi2mh0UhsLo5NXHC2wY0XdIRkPujiU6cemIpGuaHMIc1wBa4EEEHQgjUI4CyPoTtOfZQbBUYnU501PV3OZZ93i3xHPVZK5gi60OBZbEHA3BCztUbbRkMjhC02JzeR9Vg18cwBzIO5L1kzIIXONmsjYTyDWj9ElsenLWmR/05TiN9Wt+q353PMlUz2wbZ6qlELT2pzY/025u88h4lLCb5FrH9o1zp5pJXfSkc555Yje3cNPBNnFcgK2QIDhNtx0/JLJK+46IGPtkdNx/PmgOegkIt+HqkKmotkMzw/NJQxm+JxufRLYObI1kUIboMjGE5aUhGEsEiHalQEmwpQJgYJCqfYJa6j62RAWf2aUZNT15GTGyYe8M/ULZdnUVgCdbZ+SpnQPZPVQx31MV3fFM4fnbwVu6QbWFJSvlyxWwxg73u08sz4LOTmq9Mn9oW3cFbKMBcGYWhwc3c0XtnxJy5KFpdo9ZdwjcMtNbX033KjduvL8IOri5zje5O/PxufFKbAksW8wP1url50lYuhfRF9bJiN2xNPbdbU3za3n6La6XZMcMYZG0NaAGgD5+Kpfsrrw2SancT2rSRg6XAtIAPI/2laO9qdCIq9nNeLOAI4FQtFEYXYWNfJBHIHyNxZA2uGsG8jJxG/IcVN7XqCLRR/wAx+Q5DeTy/LmFJ0lC2OMMG7UnUk5knmTcrK83S5wdsrGvYHscC0i4KwT2k7V94rX53bGAwd+rvUDwWt7acylgmluQ0Nc4tGjnWytwJNhzXn2SQuJc43c4kuPEk3JWkiaLdCUCAlUQpCC3khuuKQICAN8d/FGslWm4zSbm2QBSUF1xRUGUalGpMIQkRZqUScaNdMBc5NqGlM9RFF9t7Wnuv2vkCjzOyVg9l9D1laXnSJhP9z+yPliSoarRR2JtoDG3wAc7/AIqle1DauOWOC9msGJ3xv49wt/kVdS4NcR95zj3Nbb/mse2/W9fPI8jJzjbkPq/IBLH2dMa6Elwcfsm2/h+ibbFBytu181L4GuaM7G1rnd5blH0cQDr33k+N1VnJLTsqtdTzRTtGbCMrWu3MOHi0kXW2urWGPrQQWFuIHcWkXCwancCNe/XLX9+K0XolK+eCGF4OFl3O5x4z1bT3/wC0c0dS8fsYrLsWEveZnjN/0QdzBp4nI91uCm3uSMGpXTvsok1wq1nHtg2taOOnafpnE/4WaA97iP8AFZSp3pptP3irlf8AVBwM4YWZX8Tc+KgiVaXXXIFyYFdlmuJQoA1IOSIdfPyXTG+Xn3IUGKSilGKKkCgKO1ItKVaUEUYjJMORroBGoctK9kFBhhklOsjyB8MYt6lyzGodkt06K0Pu9JGzeyMX+Ii7vmSgGfSms6uCZ2nYDWn70riPTCVkjbk2B1PH1Wge0mqtC1n2pMxyjjDf91lnMcwBvy8ypx8KqSDDYm2vfkTwCbCUC4t+iJPtDEAAbX15FN4I3uIDblziAGjVxJyV7TpZdixh13vyjjAL87YiQcLAeLiD3AHktI9mlUZI5nH7bT3dnIAbtNNyzCrnwhsDHBwYMUjtz5CADa+oAsByaDvK0j2VA+7Sni/LLg39VOP3fd/R3jhfKfS/EqB6c7V92pJHg2cRgZ8b8gfDM+CsLG2AWR+1za2OZkAOUYxO+N+g8Gj/AFpwVnziiErnFETIoFyAFddAcUV70JKRc655D1QHMG86lCVxKAlIwFFKEoqAFiVukWI7kEUaULiiNOS55QZ90bofeKuGPcXhzvhZ2j6W8Vur2/wz94gDzWSeypl65xO6F9v82D8Vr9Rkxg+8PVF8Ue2Te0mqvOGg/RDyf/0kP4AKmuvn5Kc6WyY6mUnUFoHdhChXx2vnobJTwbmixzbu/ZUzAOohEh/mygiIb2RHJ0nIuzA5XO8JjselEszGOJwknFbUta0vIvuvhtfddJ7SrXSSOc62tgNwDcgAOFgBbgApy5vac45GjcM7Xz0vr4rbPZfDaiB+3I46W0DWn5tKxOm4LeugcYbRw2+xi8XOLj6rT0hO7RqhHG57jZrQSTwAFz6LzntaudNLJK7V7i7uuch4Cw8FrftUrnR0mFv/AJHtYfhsXHzw28Vi8qAKSuuiIUAYFCihddAEqJbDmdEixySkfd3ojhIyoKG6KEKA5clYI7qQZSiychP/2Q=="/>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0900" name="AutoShape 4" descr="data:image/jpeg;base64,/9j/4AAQSkZJRgABAQAAAQABAAD/2wCEAAkGBhQSERUUEhQVFRUVFBcYFRgVFxQWFBQUFBQXFBUVFxcXHCYeFxkkHBcVHy8gJScpLCwsFR4xNTAqNSYrLCkBCQoKDgwOGg8PFywkHx8pLCwsLCwsLCwsLCksLCwsLCwsKSwsKSwsKSwsKSwsLCwpLCwsKSwsLCwsLCwsLCwpLP/AABEIAQ0AuwMBIgACEQEDEQH/xAAcAAAABwEBAAAAAAAAAAAAAAABAgMEBQYHAAj/xABGEAABAwEFBAYHBQYEBgMAAAABAAIRAwQFEiExBkFRYRMicYGRsQcyQnKhwfAUUmLR4SMzQ4KS8RWissJzg5Oks9IWU6P/xAAZAQADAQEBAAAAAAAAAAAAAAAAAQIDBAX/xAAkEQEBAAICAgEFAAMAAAAAAAAAAQIRAyESMUEEEyJRYTKRof/aAAwDAQACEQMRAD8ApYRkUIUkhQoFyDChlAuQQwcUcVjxKSlGQZTpjxSzLwcN6bAKwXLsXWrkGMDcjLpgg8OOSWoJtEC3OlStksloqDq0yf7T3LQbq2Es9Ihxb0jh971Z4gKxCygZAADkMgpumkl+ayl2yVqduAz4ojtmLRT9mcpkLVzQSTqXgjavH+sYt1Rwyc0g8woxtSCtpt9y0qo6zRJ35A5adqpm0Owpgvo5n7vwgDwTmkZY32prrRKkLseAourRLTDgQea5tUjROzaZdVc22tsQm4c3FKrAtzuK7/EH8Vl9tr9yLbVtQTN1FpByVd/xF6EXo4I+3YPOLLZ6opiAnAv0cVUX3o4hNTUPFP7f7T5uCMigoVqyDK5dK5BhQoFyCCFKXBcFS11MFMZD1nbmj8+SZ3fYXVqrKbBLnugfM9gGfctjuq6mWSiKNM56vdvc46n63I9Kk2ZXTshZ6DcOEVHR1nOEzy/RWSz2T+25NrORuUlTfkp3trrXoo2nCNKRdUXGqmWgVGpByXc+U3epsVCFRN3BO3NTc6qGkV3aLZZlqb1YZUA6p9k9o+azS8bsqUHllRpaQYz0PMcQtjqtXVbso2iBVY1xAIBIzAOon4rTG7ZZ4fMYigVu2u2GdZf2lKX0t/FvbyVRVMQFFKEoCgOXIFyAEIUUIyCDK6Vy5BjSulAEIQS8ejK7v2lS0O0pjC3mXDOOwR4q7tqSZntUBsjZ+isTNZqHEZn58oUv9pDQJ9p0ADM/2yJWed+G+E6SNOoBKcttICiumyyQC1Hgplaa2mPtEomPNR4rZcEs2pn3KtjR62ouxCU0xpQVU9lotWOSZPKVqVpTd71NOCud5otGrhdIQk7zxSDikpNVGNq0nMdmHNIPYRCwi+btNnr1KR9hxA5jUHwhbXd9oKzr0o2HBaWvAEVGbuLTnPcR4Lf3HJlNVSyiyhJRSkQZQSuXJhwRpRAjJAaV0oFyAMCjsbJAGpy468kmpbZixdLaWNzgGTHL9YQGkWXF0VIHKGie4Zo1Wv8AA/Wa61vw5DOAJ7CiWazGoDlqfJYZd1049Qsy0RH18U7DAc802/wpzRkR3zKPZ7WWRiy8kas9rnfo56CQYPjol7LRO/hu0XG0NI4GN2h13fNGpuEDdmqhUZ9Ekx4ofsg3uPwQ9JnmivtICZdgfRAGp800e3Pkj1LaDxHciCoZPCVNULUek3kyMtfki2qrHZ8eaKK0pAey1cx4qr+lWpLaHa/yCsdI58c/DxVQ9JzuvRH4XebVvj6c/J7UcrihQFDMErpXFBCAEIUUFDKAMhlFldKAMpK4nuFYFjXOOchgLjG/IblGKzbE3iKNWTkHOYwnk+QPjCWV1Nqwx8rqLhZrU2o3EBDoAcDkY9knfvT2nbsE7o4cY+vFZ3tdtXVst4OpUqTXOcWYCXEYukMtED8RdnO9O6tS3OOOu6y08JyAbUcMtdXt079FFmu22PfS31dogAcRkjnr2OMR+qjG7WUnv6N4A0g54p3dv1qqpU2grMmH0H4RnFCpJ4j975ps+/32gQ6zNeBvbjYRvyJBE94S3arrG9r+y+hiY0OmTE5g5AnTu+Km6Vo6onismuXaCjRqtdX6WmwiG9KC4A6eu2RpOukrQrDtbYcGdrs4HOq3F4TKmS7Xllj8Je123C0unLl8U1pX80zlnxPx35KrXztnQqscyy9JWIMF1Nh6Np5vfhbv4qvPvd7AC9lPMfxKwb8GNcPinuynJjY1mnbMQ48tJ557k4NdsQcz8VmV1bTvEFos3Z09c/6aLvJTlS/LVUbipUaNUDUUrVidw0qUmR3lXvbKyxPWyHHI/pxSFOkYI3cQqOPSfgqFjrJWxh4Zhlv705BhJ3lQlo24t9teadnApje2kJIGnXqO0HYAUvEec9Ro9t2hpUajGOe0EnSczwEKvekis176TmnPCQY0jIjnKb3J6LgZfWqk1jDscl0Hd6x6w1EnPsySu0Wyz56tVj3NbOCIc4AZkZ6wFe5GdlyU6UUlDKApsnSglAUEoAwRkQIyAMuQIUAKl9nLPjeWzGbHTwDHhxKiFKXA6HVP+E7zCjk/xrXh/wA4X2wuhxtlmtQhzC+ixw3hxcQ14P3ZcO+Nd0tatnnV3zUDpaNwaQc5GIaHKM0NSg6rYMAzf0bTT3ddhDqR/qaFZrvvChbKLS0AmMwDDmGOsx2cggyCCs97jos8Mrr5VqpcVOmJbAO/ATA843ItOyVPZed+ueXcAFYDs1h9Wo9reAcYHdouo3OwDe87i8zrwGindV0oe0dm6Oy1jVbkW9Q/iLhh7Digotn9EDnWM1hV/a4MQZhGEmJwzrylTt+3cbXaqdjY4FtMtq2gj2GjOnTP4naxuAnetMs9kApYRuHktcZWVkt7ZtshYG1Lvs5ZkMBDgR/Ea9wdI4kglBVuESZbiOhkf+2SkriP2O21rI+Ayu51eymciT+9pifaBzjgSrDWudtTMyDvLSR4jQ96m7Vj/VKZsbRcJNAMM5FtMHXeC0pKtcdWzdezvqA78cYXCdOJ+Stz7iqMzpVY5lufnE9y60D9kemcTAzIaGSOZI8ku77a46l3GTV7lqW631CWZB1M1nAnIdGzqDiTG4SJWm3NdlOz0w2mxrQMurmZ5k5k8ymWyLGmnUqgQK9Z72e42KVMjtawO/mUo98cct6drOSe/wBpI15bA4wfdgk5qq3lYXU65rSeqJceUHJSNW3ljWGJxPEjkTmktsKsWOqd7iwdgcf0Rl+XR428cuUZq90kniZ8UUriUBK2cICUErigTAwKNKIEZIDShRQrTszsyahDnBAQ1lumo/QZc1PXDcDm1YJ9Zpb4x+S0CxbOta0ZJa1XOGtJGRAlFnSsbqxVLRZ+hApzPRsaCdJICb2O7qdaHOY3HEF46tSJ0FRsOHcUs97nOdizMRPGPmm10WssYR+Nw7siPNce9Xb05jvHSVZdYptgVa4HOvVf/wCQuUJeVF1So2mKtYyY/fVW5djHAaDenFrvIgQMydPzUVWpOc5padCSTvO4qpnaPs44zuLRs/ctOyuqubAc+JgZlwnvJlxzOatdjtYw9yymnfT6TiHukTlIMgHjGue9SH/yoZGcu36lXOTsp9PbOqtF/bNU7ZBfrTOJpkggneCCCDzBlVu0GvQq9GLRXYzLCcbX8iJrMfwnv5J0y22moJpuDGni0uPmAE8q2DFTh/WmZJGZPyVW7nSZjjL+XZL7FaHCRbLR/wBqPiKCGrsmx8OrOqVTwq1KjmHtZIYf6VE2W83UHinUPVPqOO/8J5+astC24mnPJTM1ZcUnfwI1oiAA0MyAEAAARAG7RNajxnwSzT1384PiIXNs0tg6/NSzo1KzY25Zw5vhnCh/SHWwUWU97nNJHuhx+YVwuyiG0pOZdn2RkFmG3duNS1uBM4AB3nM/Ja4zthnlrHSuopQkopK0cziiyhKBMFG0zwKNgPAq82fZ4EDJPXbMA7kaCgWKnLhI3ha7sxQa1gVapbN4Xab1ZLLLAgLYKwAUbeNsbBBOoUXabxOQCibys73jUhMI6pag10cXx8h8kye09YDjPj/YpC0XDUJkOORkdoTxzMNTrCDhBPcT+a4+XDxen9PyzK/1H2h2BxxcBHn9dilbDWZhDgN2fPJFvWwBzOkG4AO7AcvNVipcFaQ6hVIzzY4nARycM279FOLXkyxy9rFbrupvJxDXhwTy7dn7OIwgTGpKq1KwVwT0jXRAjBUDzi3zOHJStjsT5EPqDeZaMo5B8qp1e4XhjrrL/i42RjWiCR9c0raa7IgZ+AUA+4hEuqVJnQENka5CTn+ajbRcFVzoZUqMbORxdYjLiMjrxWnf6Y+ON9VI3tZ6VVuE6nx7eR5qOuirUpuNN8uAORjMgjLTen9i2TDRLn1HP3lz3HPhrCcXPYjHSEjrZZ8B6p+uKiztpjnJNHpp6mNB3pVzobPJBU0I5/NNqVomW8hPCAFXyxqVr2wU6LcRiGAnkMIP5rGrbaekqPefac53iZHwVg2l2r6dgYzfk46dVuQA4qsStsY5eSz1HIpQyilNk4oF0oJQG5WazANHYn7GDJRVjtMjuSrLSQYVGe1aIieCT6IFIPtfVKaWe39U9qCSBswJlLvoNhMaFqTtleRmgEWWJp0UVtXdOBrKg3dV3Yc2nxnxCmaVQSj3mBUpOYfaaR37vipzx8sbGnFn4ZyqhZX46bmneE0oGGQci345rrG+HFp3fmnb6TXgFuo158+1cM9PTz6pmCSeqYPA5ju4J5ZrQ4RMQeOYSRsBOgJPET5p9Z7vLhBjlLvyWmNpXKaSNntpjVg91oz4I4w4pBJPE/pkEFO6nQND2HVOWWSN0ccoW278sLYQtzyKbsI0ac+5NKBDKTB+EeSe3oQKThxCjXAnCOA8FnkrGOq1zJDdSIHafkEnbGYKLgNcJJ4mQfiSlLFRAJfrnDeZ5/BWK77mxWerUfq9hDfDNw5Tp2K8Yy5MtMHeIKKnV/UejtVVo06Q+JAcfNM5WzjcUBXSikoASiyuJXSgNIuW9SWjNTdS1iNc1lVivd1PmE/O1DiIhGwultvDLIhFoWvSOKob71e85GAntkvJ7dZKA0ikSQIT7poGYOijtniXtCm7ZVZTbL3ADmQEwjqtoGoy0RxVxFV+8dp6QMB2LsEqOftoGzhYSTxMeSrVLcOr7seGo6OM9xzHxlMbDboJB1BzHI6EKbq0TUsVC0P1q9IDGgAcej+AVUrNLXE/WS8/kx8cq9n6fKcnHqpyreZb1fogpxZLxE+tmqvWteIflHzRGWnD4bhJ80S1r9qaX+jeGWuWsJw29iewKjUL6aYALv6SpClaXugaDidf0+K08mGXFpLXjbS+A0wJznxhGLgGRvO/5piCAI1Klbkul9ZwgSeejRxPLzRJbWedmMSNwXT0zwIgAS48Gn/cfJXC9SG0XAZDDhHAA5eSUu+wtosDG9pO9x3kqA9IN5dFZK0aik495EAdpJa3+ddGtTTgzy3dsAve1dLVqVPv1HuHuucS3/LCaMdKWe3IDgk3CFrZ0xlcUCUDJGXgkys7NL2AoFxQSg3Aozc9E/st2iJcU9ZRa3QK5hUeRhY6DpzGSk25IrqiTdWVTGQvKpSnf9ZghtQgcoTG1W59Qy97nHmSU0dVRC9URR1RI1a0CUUuTi7bL0loo0976jQfdHXd/la5TbrsRsTbsLLoosd61Okwu7Rm7zKpdvsktxDfqtZs1Fr7O1pza6mO8ELM61F1nq1LPV1a7qO+/Tdmx3bGR5grj5JvVd30/J4XStfZhPqnwKcWaySNN6lgBMJdjA3UeKxj0byo5tgcDkPgPyTlljeeffA+AU1YbG6qQ1gk/ADiTuCt117L06cOf13c/VB5Df3rXHG1y8n1GvatXDsi+pDndVvGNeyfW7dFfrDYWUm4WCBv4k8SUZGa5dGOMjhzzufsepUDWlx0CyX0tXv+yp0vatDhUcIMijSzpt5EucHdpI3LRbfaBVqdGPUZ1qnAiSGs7yDPJjh7QWD7a319qt1WoDLGno6fu0yQT3uxGeBCvHu7ZZfpCOKRAkpRwlKMZC0SKacZo5YCEYhINMIAr7NwSRpngnYqI2SjwitlmVIACP0qYtcj9Iq2k4dWSZqJHHKMEAbHmhxJN4zCWY3j/ZIAaN6ldjP39e0H1bNZ3OPvPkNPg13ioe01ICuWwl0F93vGptVeP+XSIZHeWu/qWfL61+1YtS2Jrufd1kc+cRs9PFORxYACm22mzf2mjiZ++p50zvO8sJ4HzhT1isop02sGQY0DwCrN8+kahSJZRa6u4SCW9WkCN2M+t2tBGRR476VvXagUbYXDSHtkOBEEObkVPXBdFS1nPq02nrP3uP3Wzqeeg+CZUr3slqtbalqpus5dk8se3oapHq9LLQ5p0GIEbp5atQsrWNDWABoGQEAAbohZTi1e215rrojd93MpNDWCB8TzJ3lPmMXNajtWzEcMTG97UKbN5ccmgaknIAcySAOZCfkwJOih7I3p6prH1GEtp83CQ53dmO0u4BRb8Gru2NrNhu2s/F+1qAgEb61QYWx+FoiPwsWE0MgANwy7FovpkvzpbSyztPVoDG/T968ZDkQw/wD6rOyIPLy/RbSajOjtCNKAFcAqIOJIVNSlHlEr7kjcCjh6RBR0AkxyMHJFhS7FIHaEqxqTBSpduCZDtRkRq6o6AmDC8a0A8l6C2JuIUqNCnr0VFgPvEBxPbJWCXRY/tFss9Ie3WbPutON3waV6KqXj0VKG51HyR+FugJ7gFjl3kueld9KG0zmM+zUDBeYrPBiG6lgO4ka8As2qV8vLsCndrmu6RoPAnPUyYnz8FXi2YAiTvkRqTnJyK1xicjeoMToJns37+9XDYX0j/Yy2z2pxNmJhjzm6z8ATvpf6Pdybn1vteIkARByIyEp7cmzNe3HC2Axolzzo3L1eZ5fRKI9NscHAFpBBAIIMgg5ggjUI4CyPYe+q91htntWJ1nPqnMmlP3OLOLd27gdWqW9gpdKHAsLZDgZBB0II3LO1ZteNUvc2iwwXZvI9lg1PbmAObhzS1qrMoUSTDWU2E8g1onyCRuezkNNR/r1TJnVrfZb25yeZPBU30w370Vk6Bp61c4T/AMMZv7jk3+ZLCbuxax68LxdXrVKz5xVHl5ndiMhuW4CB3Ju4rkBW7MQHCY3HT8kskZ3HRcx8ZHuP1vSDqiCqctUhabVGQzPBJUaRnE4yfJLZnICGEAQymZGmE4aUjTCVCkijUoAk2HNKBMhwkLVUgJaVHW6t4INZvRnYS619ORlTbUw+8KeZH9Q+K2a7rBABOZjOeyFS9gLl6KhTkQ40cTuOKu4SO6Y7lcL/AL5Fksr6uWKIpg73u9Udm88gVnJ3T+GT+kPaIU7dWBplwZhaHBzYyaCRrxcfBQ1lvMVcThTeABprEjLTNRl+1C/CDmXOc5xOZdvk85k96U2fqxh1zA/WVcveiT+xmxdS21JzbSaf2jiN5ObG/i8p7J2yx3JTo0hTptDWgAAD49+qpvoqvENqVrO4nOKtMGY0AqADd7J5wStGe1OhD2u6mvGFwBHAqGsNPoTga2pUoMqB9RszhkSGsG+MnuG8EDeVO3taSIpszqPyHIHUnlqewHfCkbJdzWUw0d5OrnEy5x5kknvWd7ulTo8ZbGvYHscHNIkEaQsF9Jd8faLc8T1aQDB2+s7zAPMFa1fBZZKFarJDA1z3NGhcBu4Fxgc158fULiXOzc4lzjxc44nHvJK0kTQSuKBcSqIQhdHghlcUjICz4e/fxRoSrXSM0k5sIACUEoCgSBRoR2ogKEJAs1KJKmjymAudkmllsfT2ilRH8So1p90nrf5QUrWdkp30YXf0tvxnMUaZd2Pf1GnwxpUNYsNOC7hiY3wDn/7QqX6Ub4x1adAGGsbidwxv0mODQP6yrpiAcRPtF3cxuGf86x6/7f09oqVIkOcY93Rs/wAoCWPzTphbqBLg4/cOZz0j5R8E2uQHKBpkeXW1+SmOia4NgwYiTlB/JR9jpAOJneTnvM/RVWdktN1Xg6z16Vdok0yMgIlsEOHOWlwlba+2sLOkBBYRiB3FsSCsGoOBAz3c8tZH1xWjbJ1317NRovBwtBc47nUg89G09unutPEJ8l6/oxWS5qJqPNZ4zf6gO5g0PInI9gbwU29yQoankhr1MlnJrpVrOPTDfMUqdnB/eOxP9ynBA5dfCf5SspU7tte32i21Xey09G33WEg+Li496giVol0oFy5BCuy+viuJQooag3JLFOfgurO3ePYhSApKKjFFQY4KO1JNKVaUiKMKGUmHI8pgjaHLR/Q7d0UalY/xKhAP4KQj/UXrM7TUgE8At02Su77PY6bDqykMXvuGJx8SUA02pt/R2es/Q4MLT+Kq4t+HVKyQYiYBmT+klaB6S7XhoNZ96qJHKnSj/XhWc06zQe7xPyU4+jqRDTBMa6aiCTuHwTcVgJEfmEWveeIBrTE/Aj6+KbUab3QGy5znABo1cXGAPHzVbLSy3JSDyXPkUqYmpnEyDhYDxcQewNcd2ek+ja2GrTrOP/2DSAAMMADgABpu0WYWq0YGts7HB2AYqrgQWvqEAGJ1a0YWty0aDqStH9FQP2WqeNSBlEw0Hv1Uz8vy/wBHeul8s+hPEqB24vj7NY6rwYdGFnvv6rTG+JnsBVhY2GjsWR+l2+cdanZx6tNuN2kF78mjtDQf+oqgrPnIhK5xREyHCFACulAcUR70YlIOdJ5DzQAsG86lCV0opKQcUUoSiygwsKVxJFiO5Ih2lGJRGlA9yAe7PXf9otlCluNQOd7lP9o7uOGP5lu9Rv7IxqTA8lkPorbN4Gd1mqEf9SkPmtir5Mp+8PNF9UMn9Jdsm0BgOTQ8n/mVT8mhUx05z2Kc2tqF9qqk6hzWjswj5qFdTic9HR+qU9G5oAObd3nvUxZh0FEVj+8qhwoj7lM9V1YzmC6HNbG7Ed7UxumydNXp03E4Xuh0alrWOqOaDuJDYndM5xCLed4uq1XPdGsBo9VrW5BoHAAAdgCnLu+Kp12Mx4kxOZynU571tXovs+GxA/fqucd2jWsI8WlYpZ/M9/1mt62DpBtioRkCzF3vJefNafCE7eFrFNjnOMBoJJ4ACSV5zve8TXrVKzsjUeXZ6gH1W9wAHctc9Kd4up2Mtb/Fe1h90gud4hsd6xaqUwKXIJRUKQGlCihdKYEtFWBzOiRY5JVXy7yRwpBUOXSgCFAcgStClKkWWIQnIH//2Q=="/>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0902" name="Picture 6" descr="http://upload.wikimedia.org/wikipedia/commons/thumb/c/c8/Rupert_Murdoch_-_Flickr_-_Eva_Rinaldi_Celebrity_and_Live_Music_Photographer.jpg/334px-Rupert_Murdoch_-_Flickr_-_Eva_Rinaldi_Celebrity_and_Live_Music_Photographer.jpg"/>
          <p:cNvPicPr>
            <a:picLocks noChangeAspect="1" noChangeArrowheads="1"/>
          </p:cNvPicPr>
          <p:nvPr/>
        </p:nvPicPr>
        <p:blipFill>
          <a:blip r:embed="rId2" cstate="print"/>
          <a:srcRect/>
          <a:stretch>
            <a:fillRect/>
          </a:stretch>
        </p:blipFill>
        <p:spPr bwMode="auto">
          <a:xfrm>
            <a:off x="5940152" y="1916832"/>
            <a:ext cx="2980928" cy="4283968"/>
          </a:xfrm>
          <a:prstGeom prst="rect">
            <a:avLst/>
          </a:prstGeom>
          <a:noFill/>
        </p:spPr>
      </p:pic>
    </p:spTree>
    <p:extLst>
      <p:ext uri="{BB962C8B-B14F-4D97-AF65-F5344CB8AC3E}">
        <p14:creationId xmlns:p14="http://schemas.microsoft.com/office/powerpoint/2010/main" val="3972314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3848</Words>
  <Application>Microsoft Office PowerPoint</Application>
  <PresentationFormat>On-screen Show (4:3)</PresentationFormat>
  <Paragraphs>281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Impact</vt:lpstr>
      <vt:lpstr>Times New Roman</vt:lpstr>
      <vt:lpstr>Office Theme</vt:lpstr>
      <vt:lpstr>PowerPoint Presentation</vt:lpstr>
      <vt:lpstr>REPRESENTATION</vt:lpstr>
      <vt:lpstr>PowerPoint Presentation</vt:lpstr>
      <vt:lpstr>PowerPoint Presentation</vt:lpstr>
      <vt:lpstr>What do the media tell us are ‘typical’ masculine and feminine attributes?</vt:lpstr>
      <vt:lpstr>How might the following objects be 'gendered' through advertising, given that both sexes will use the product, i.e. how will the advertisers appeal to their masculine/feminine audience? What codes and images will they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V Archer</dc:creator>
  <cp:lastModifiedBy>Miss V Archer</cp:lastModifiedBy>
  <cp:revision>2</cp:revision>
  <dcterms:created xsi:type="dcterms:W3CDTF">2014-09-15T09:55:30Z</dcterms:created>
  <dcterms:modified xsi:type="dcterms:W3CDTF">2014-09-15T09:57:01Z</dcterms:modified>
</cp:coreProperties>
</file>