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4" d="100"/>
          <a:sy n="74" d="100"/>
        </p:scale>
        <p:origin x="2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E241F1-3328-4881-AAB3-D3B1D54AF54D}" type="datetimeFigureOut">
              <a:rPr lang="en-GB" smtClean="0"/>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E9C1C8-E7AB-4DB1-A92C-C3B646402F98}" type="slidenum">
              <a:rPr lang="en-GB" smtClean="0"/>
              <a:t>‹#›</a:t>
            </a:fld>
            <a:endParaRPr lang="en-GB"/>
          </a:p>
        </p:txBody>
      </p:sp>
    </p:spTree>
    <p:extLst>
      <p:ext uri="{BB962C8B-B14F-4D97-AF65-F5344CB8AC3E}">
        <p14:creationId xmlns:p14="http://schemas.microsoft.com/office/powerpoint/2010/main" val="2910367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E241F1-3328-4881-AAB3-D3B1D54AF54D}" type="datetimeFigureOut">
              <a:rPr lang="en-GB" smtClean="0"/>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E9C1C8-E7AB-4DB1-A92C-C3B646402F98}" type="slidenum">
              <a:rPr lang="en-GB" smtClean="0"/>
              <a:t>‹#›</a:t>
            </a:fld>
            <a:endParaRPr lang="en-GB"/>
          </a:p>
        </p:txBody>
      </p:sp>
    </p:spTree>
    <p:extLst>
      <p:ext uri="{BB962C8B-B14F-4D97-AF65-F5344CB8AC3E}">
        <p14:creationId xmlns:p14="http://schemas.microsoft.com/office/powerpoint/2010/main" val="2111278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E241F1-3328-4881-AAB3-D3B1D54AF54D}" type="datetimeFigureOut">
              <a:rPr lang="en-GB" smtClean="0"/>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E9C1C8-E7AB-4DB1-A92C-C3B646402F98}" type="slidenum">
              <a:rPr lang="en-GB" smtClean="0"/>
              <a:t>‹#›</a:t>
            </a:fld>
            <a:endParaRPr lang="en-GB"/>
          </a:p>
        </p:txBody>
      </p:sp>
    </p:spTree>
    <p:extLst>
      <p:ext uri="{BB962C8B-B14F-4D97-AF65-F5344CB8AC3E}">
        <p14:creationId xmlns:p14="http://schemas.microsoft.com/office/powerpoint/2010/main" val="248493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E241F1-3328-4881-AAB3-D3B1D54AF54D}" type="datetimeFigureOut">
              <a:rPr lang="en-GB" smtClean="0"/>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E9C1C8-E7AB-4DB1-A92C-C3B646402F98}" type="slidenum">
              <a:rPr lang="en-GB" smtClean="0"/>
              <a:t>‹#›</a:t>
            </a:fld>
            <a:endParaRPr lang="en-GB"/>
          </a:p>
        </p:txBody>
      </p:sp>
    </p:spTree>
    <p:extLst>
      <p:ext uri="{BB962C8B-B14F-4D97-AF65-F5344CB8AC3E}">
        <p14:creationId xmlns:p14="http://schemas.microsoft.com/office/powerpoint/2010/main" val="159221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E241F1-3328-4881-AAB3-D3B1D54AF54D}" type="datetimeFigureOut">
              <a:rPr lang="en-GB" smtClean="0"/>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E9C1C8-E7AB-4DB1-A92C-C3B646402F98}" type="slidenum">
              <a:rPr lang="en-GB" smtClean="0"/>
              <a:t>‹#›</a:t>
            </a:fld>
            <a:endParaRPr lang="en-GB"/>
          </a:p>
        </p:txBody>
      </p:sp>
    </p:spTree>
    <p:extLst>
      <p:ext uri="{BB962C8B-B14F-4D97-AF65-F5344CB8AC3E}">
        <p14:creationId xmlns:p14="http://schemas.microsoft.com/office/powerpoint/2010/main" val="21250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E241F1-3328-4881-AAB3-D3B1D54AF54D}" type="datetimeFigureOut">
              <a:rPr lang="en-GB" smtClean="0"/>
              <a:t>23/09/2014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E9C1C8-E7AB-4DB1-A92C-C3B646402F98}" type="slidenum">
              <a:rPr lang="en-GB" smtClean="0"/>
              <a:t>‹#›</a:t>
            </a:fld>
            <a:endParaRPr lang="en-GB"/>
          </a:p>
        </p:txBody>
      </p:sp>
    </p:spTree>
    <p:extLst>
      <p:ext uri="{BB962C8B-B14F-4D97-AF65-F5344CB8AC3E}">
        <p14:creationId xmlns:p14="http://schemas.microsoft.com/office/powerpoint/2010/main" val="95304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E241F1-3328-4881-AAB3-D3B1D54AF54D}" type="datetimeFigureOut">
              <a:rPr lang="en-GB" smtClean="0"/>
              <a:t>23/09/2014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E9C1C8-E7AB-4DB1-A92C-C3B646402F98}" type="slidenum">
              <a:rPr lang="en-GB" smtClean="0"/>
              <a:t>‹#›</a:t>
            </a:fld>
            <a:endParaRPr lang="en-GB"/>
          </a:p>
        </p:txBody>
      </p:sp>
    </p:spTree>
    <p:extLst>
      <p:ext uri="{BB962C8B-B14F-4D97-AF65-F5344CB8AC3E}">
        <p14:creationId xmlns:p14="http://schemas.microsoft.com/office/powerpoint/2010/main" val="39968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E241F1-3328-4881-AAB3-D3B1D54AF54D}" type="datetimeFigureOut">
              <a:rPr lang="en-GB" smtClean="0"/>
              <a:t>23/09/2014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E9C1C8-E7AB-4DB1-A92C-C3B646402F98}" type="slidenum">
              <a:rPr lang="en-GB" smtClean="0"/>
              <a:t>‹#›</a:t>
            </a:fld>
            <a:endParaRPr lang="en-GB"/>
          </a:p>
        </p:txBody>
      </p:sp>
    </p:spTree>
    <p:extLst>
      <p:ext uri="{BB962C8B-B14F-4D97-AF65-F5344CB8AC3E}">
        <p14:creationId xmlns:p14="http://schemas.microsoft.com/office/powerpoint/2010/main" val="221289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E241F1-3328-4881-AAB3-D3B1D54AF54D}" type="datetimeFigureOut">
              <a:rPr lang="en-GB" smtClean="0"/>
              <a:t>23/09/2014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E9C1C8-E7AB-4DB1-A92C-C3B646402F98}" type="slidenum">
              <a:rPr lang="en-GB" smtClean="0"/>
              <a:t>‹#›</a:t>
            </a:fld>
            <a:endParaRPr lang="en-GB"/>
          </a:p>
        </p:txBody>
      </p:sp>
    </p:spTree>
    <p:extLst>
      <p:ext uri="{BB962C8B-B14F-4D97-AF65-F5344CB8AC3E}">
        <p14:creationId xmlns:p14="http://schemas.microsoft.com/office/powerpoint/2010/main" val="1183473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E241F1-3328-4881-AAB3-D3B1D54AF54D}" type="datetimeFigureOut">
              <a:rPr lang="en-GB" smtClean="0"/>
              <a:t>23/09/2014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E9C1C8-E7AB-4DB1-A92C-C3B646402F98}" type="slidenum">
              <a:rPr lang="en-GB" smtClean="0"/>
              <a:t>‹#›</a:t>
            </a:fld>
            <a:endParaRPr lang="en-GB"/>
          </a:p>
        </p:txBody>
      </p:sp>
    </p:spTree>
    <p:extLst>
      <p:ext uri="{BB962C8B-B14F-4D97-AF65-F5344CB8AC3E}">
        <p14:creationId xmlns:p14="http://schemas.microsoft.com/office/powerpoint/2010/main" val="2707165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E241F1-3328-4881-AAB3-D3B1D54AF54D}" type="datetimeFigureOut">
              <a:rPr lang="en-GB" smtClean="0"/>
              <a:t>23/09/2014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E9C1C8-E7AB-4DB1-A92C-C3B646402F98}" type="slidenum">
              <a:rPr lang="en-GB" smtClean="0"/>
              <a:t>‹#›</a:t>
            </a:fld>
            <a:endParaRPr lang="en-GB"/>
          </a:p>
        </p:txBody>
      </p:sp>
    </p:spTree>
    <p:extLst>
      <p:ext uri="{BB962C8B-B14F-4D97-AF65-F5344CB8AC3E}">
        <p14:creationId xmlns:p14="http://schemas.microsoft.com/office/powerpoint/2010/main" val="719070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241F1-3328-4881-AAB3-D3B1D54AF54D}" type="datetimeFigureOut">
              <a:rPr lang="en-GB" smtClean="0"/>
              <a:t>23/09/2014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9C1C8-E7AB-4DB1-A92C-C3B646402F98}" type="slidenum">
              <a:rPr lang="en-GB" smtClean="0"/>
              <a:t>‹#›</a:t>
            </a:fld>
            <a:endParaRPr lang="en-GB"/>
          </a:p>
        </p:txBody>
      </p:sp>
    </p:spTree>
    <p:extLst>
      <p:ext uri="{BB962C8B-B14F-4D97-AF65-F5344CB8AC3E}">
        <p14:creationId xmlns:p14="http://schemas.microsoft.com/office/powerpoint/2010/main" val="79147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201225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213" y="865165"/>
            <a:ext cx="4040946" cy="3046988"/>
          </a:xfrm>
          <a:prstGeom prst="rect">
            <a:avLst/>
          </a:prstGeom>
        </p:spPr>
        <p:txBody>
          <a:bodyPr wrap="square">
            <a:spAutoFit/>
          </a:bodyPr>
          <a:lstStyle/>
          <a:p>
            <a:pPr fontAlgn="base"/>
            <a:r>
              <a:rPr lang="en-GB" sz="2400" b="0" i="0" dirty="0" smtClean="0">
                <a:solidFill>
                  <a:srgbClr val="000000"/>
                </a:solidFill>
                <a:effectLst/>
                <a:latin typeface="Helvetica Neue"/>
              </a:rPr>
              <a:t>As </a:t>
            </a:r>
            <a:r>
              <a:rPr lang="en-GB" sz="2400" b="1" i="0" dirty="0" smtClean="0">
                <a:solidFill>
                  <a:srgbClr val="FF0000"/>
                </a:solidFill>
                <a:effectLst/>
                <a:latin typeface="Helvetica Neue"/>
              </a:rPr>
              <a:t>a burden </a:t>
            </a:r>
            <a:r>
              <a:rPr lang="en-GB" sz="2400" b="0" i="0" dirty="0" smtClean="0">
                <a:solidFill>
                  <a:srgbClr val="000000"/>
                </a:solidFill>
                <a:effectLst/>
                <a:latin typeface="Helvetica Neue"/>
              </a:rPr>
              <a:t>– as an economic burden on society (in terms of the costs of pensions and health care to the younger generation) and/or as a physical and social burden on younger members of their families.</a:t>
            </a:r>
          </a:p>
        </p:txBody>
      </p:sp>
      <p:sp>
        <p:nvSpPr>
          <p:cNvPr id="3" name="TextBox 2"/>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4100" name="Picture 4" descr="https://pbs.twimg.com/media/BatPTr6IQAAEiXm.png:l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7676" y="865164"/>
            <a:ext cx="4566075" cy="586318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tatic.guim.co.uk/sys-images/Guardian/Pix/pictures/2012/5/3/1336066361301/Elderly-patient-in-wheelc-0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57" y="4069431"/>
            <a:ext cx="4208058" cy="252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283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davidmcdonaldspage.com/wp-content/uploads/2013/07/550w_doctor_who_end_of_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3292" y="3835021"/>
            <a:ext cx="2452269" cy="30229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6212" y="865165"/>
            <a:ext cx="8791575" cy="1815882"/>
          </a:xfrm>
          <a:prstGeom prst="rect">
            <a:avLst/>
          </a:prstGeom>
        </p:spPr>
        <p:txBody>
          <a:bodyPr wrap="square">
            <a:spAutoFit/>
          </a:bodyPr>
          <a:lstStyle/>
          <a:p>
            <a:pPr algn="just" fontAlgn="base"/>
            <a:r>
              <a:rPr lang="en-GB" sz="2800" b="0" i="0" dirty="0" smtClean="0">
                <a:solidFill>
                  <a:srgbClr val="000000"/>
                </a:solidFill>
                <a:effectLst/>
                <a:latin typeface="Helvetica Neue"/>
              </a:rPr>
              <a:t>As </a:t>
            </a:r>
            <a:r>
              <a:rPr lang="en-GB" sz="2800" b="1" i="0" dirty="0" smtClean="0">
                <a:solidFill>
                  <a:srgbClr val="FF0000"/>
                </a:solidFill>
                <a:effectLst/>
                <a:latin typeface="Helvetica Neue"/>
              </a:rPr>
              <a:t>enjoying a second childhood</a:t>
            </a:r>
            <a:r>
              <a:rPr lang="en-GB" sz="2800" b="0" i="0" dirty="0" smtClean="0">
                <a:solidFill>
                  <a:srgbClr val="000000"/>
                </a:solidFill>
                <a:effectLst/>
                <a:latin typeface="Helvetica Neue"/>
              </a:rPr>
              <a:t> – as reliving their adolescence and engaging in activities that they have always longed to do before they die.</a:t>
            </a:r>
          </a:p>
          <a:p>
            <a:pPr algn="just" fontAlgn="base"/>
            <a:r>
              <a:rPr lang="en-GB" sz="2800" dirty="0" smtClean="0">
                <a:solidFill>
                  <a:srgbClr val="000000"/>
                </a:solidFill>
                <a:latin typeface="Helvetica Neue"/>
              </a:rPr>
              <a:t>Or just being a bit cheeky.</a:t>
            </a:r>
            <a:endParaRPr lang="en-GB" sz="2800" b="0" i="0" dirty="0" smtClean="0">
              <a:solidFill>
                <a:srgbClr val="000000"/>
              </a:solidFill>
              <a:effectLst/>
              <a:latin typeface="Helvetica Neue"/>
            </a:endParaRPr>
          </a:p>
        </p:txBody>
      </p:sp>
      <p:sp>
        <p:nvSpPr>
          <p:cNvPr id="3" name="TextBox 2"/>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5" name="Picture 2" descr="http://i.telegraph.co.uk/multimedia/archive/02291/wonga_2291467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84"/>
          <a:stretch/>
        </p:blipFill>
        <p:spPr bwMode="auto">
          <a:xfrm>
            <a:off x="13648" y="3671248"/>
            <a:ext cx="4233156" cy="318675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cse.org.uk/img/imagecache/600x600_1258382474_couple_on_deckchai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0913" y="1962712"/>
            <a:ext cx="2334648" cy="1809353"/>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descr="2_21297_WLT.jpg"/>
          <p:cNvPicPr>
            <a:picLocks noChangeAspect="1"/>
          </p:cNvPicPr>
          <p:nvPr/>
        </p:nvPicPr>
        <p:blipFill>
          <a:blip r:embed="rId5" cstate="print"/>
          <a:stretch>
            <a:fillRect/>
          </a:stretch>
        </p:blipFill>
        <p:spPr>
          <a:xfrm>
            <a:off x="4067033" y="2681047"/>
            <a:ext cx="2763880" cy="4213231"/>
          </a:xfrm>
          <a:prstGeom prst="rect">
            <a:avLst/>
          </a:prstGeom>
        </p:spPr>
      </p:pic>
    </p:spTree>
    <p:extLst>
      <p:ext uri="{BB962C8B-B14F-4D97-AF65-F5344CB8AC3E}">
        <p14:creationId xmlns:p14="http://schemas.microsoft.com/office/powerpoint/2010/main" val="1681580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1" y="865165"/>
            <a:ext cx="8951722" cy="2092881"/>
          </a:xfrm>
          <a:prstGeom prst="rect">
            <a:avLst/>
          </a:prstGeom>
        </p:spPr>
        <p:txBody>
          <a:bodyPr wrap="square">
            <a:spAutoFit/>
          </a:bodyPr>
          <a:lstStyle/>
          <a:p>
            <a:pPr algn="just" fontAlgn="base"/>
            <a:r>
              <a:rPr lang="en-GB" sz="2600" b="0" i="0" dirty="0" smtClean="0">
                <a:solidFill>
                  <a:srgbClr val="000000"/>
                </a:solidFill>
                <a:effectLst/>
                <a:latin typeface="Helvetica Neue"/>
              </a:rPr>
              <a:t>However, recent research suggests that media producers may be gradually reinventing how they deal with the elderly, especially as they realise that </a:t>
            </a:r>
            <a:r>
              <a:rPr lang="en-GB" sz="2600" b="1" i="0" dirty="0" smtClean="0">
                <a:solidFill>
                  <a:srgbClr val="FF0000"/>
                </a:solidFill>
                <a:effectLst/>
                <a:latin typeface="Helvetica Neue"/>
              </a:rPr>
              <a:t>this group may have disposable incomes</a:t>
            </a:r>
            <a:r>
              <a:rPr lang="en-GB" sz="2600" b="0" i="0" dirty="0" smtClean="0">
                <a:solidFill>
                  <a:srgbClr val="000000"/>
                </a:solidFill>
                <a:effectLst/>
                <a:latin typeface="Helvetica Neue"/>
              </a:rPr>
              <a:t>, i.e. extra money to spend on consumer goods.</a:t>
            </a:r>
          </a:p>
        </p:txBody>
      </p:sp>
      <p:sp>
        <p:nvSpPr>
          <p:cNvPr id="3" name="TextBox 2"/>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4" name="Picture 3" descr="positive-aging-ad-by-dove.jpg"/>
          <p:cNvPicPr>
            <a:picLocks noChangeAspect="1"/>
          </p:cNvPicPr>
          <p:nvPr/>
        </p:nvPicPr>
        <p:blipFill>
          <a:blip r:embed="rId2" cstate="print"/>
          <a:stretch>
            <a:fillRect/>
          </a:stretch>
        </p:blipFill>
        <p:spPr>
          <a:xfrm>
            <a:off x="928048" y="2958046"/>
            <a:ext cx="7544171" cy="3899953"/>
          </a:xfrm>
          <a:prstGeom prst="rect">
            <a:avLst/>
          </a:prstGeom>
        </p:spPr>
      </p:pic>
    </p:spTree>
    <p:extLst>
      <p:ext uri="{BB962C8B-B14F-4D97-AF65-F5344CB8AC3E}">
        <p14:creationId xmlns:p14="http://schemas.microsoft.com/office/powerpoint/2010/main" val="973847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r>
              <a:rPr lang="en-GB" sz="2000" b="1" dirty="0">
                <a:latin typeface="+mj-lt"/>
              </a:rPr>
              <a:t>AO2:</a:t>
            </a:r>
            <a:r>
              <a:rPr lang="en-GB" sz="2000" dirty="0">
                <a:latin typeface="+mj-lt"/>
              </a:rPr>
              <a:t> Apply knowledge and understanding when analysing media products and processes, to show how meanings and responses are created. </a:t>
            </a:r>
            <a:endParaRPr lang="en-GB" sz="2000" dirty="0" smtClean="0">
              <a:latin typeface="+mj-lt"/>
            </a:endParaRPr>
          </a:p>
        </p:txBody>
      </p:sp>
      <p:sp>
        <p:nvSpPr>
          <p:cNvPr id="4" name="TextBox 3"/>
          <p:cNvSpPr txBox="1"/>
          <p:nvPr/>
        </p:nvSpPr>
        <p:spPr>
          <a:xfrm>
            <a:off x="272955" y="1228299"/>
            <a:ext cx="8475260" cy="1938992"/>
          </a:xfrm>
          <a:prstGeom prst="rect">
            <a:avLst/>
          </a:prstGeom>
          <a:noFill/>
        </p:spPr>
        <p:txBody>
          <a:bodyPr wrap="square" rtlCol="0">
            <a:spAutoFit/>
          </a:bodyPr>
          <a:lstStyle/>
          <a:p>
            <a:r>
              <a:rPr lang="en-GB" sz="2400" dirty="0" smtClean="0"/>
              <a:t>Let’s look at some adverts featuring the elderly. </a:t>
            </a:r>
            <a:r>
              <a:rPr lang="en-GB" sz="2400" b="1" dirty="0" smtClean="0">
                <a:solidFill>
                  <a:srgbClr val="FF0000"/>
                </a:solidFill>
              </a:rPr>
              <a:t>Make notes on your given advert and be prepared to share your ideas with the class.</a:t>
            </a:r>
          </a:p>
          <a:p>
            <a:r>
              <a:rPr lang="en-GB" sz="2400" dirty="0" smtClean="0"/>
              <a:t>Does your advert represent the elderly in a stereotypical or challenging way? </a:t>
            </a:r>
            <a:endParaRPr lang="en-GB" sz="2400" dirty="0"/>
          </a:p>
        </p:txBody>
      </p:sp>
      <p:sp>
        <p:nvSpPr>
          <p:cNvPr id="5" name="TextBox 4"/>
          <p:cNvSpPr txBox="1"/>
          <p:nvPr/>
        </p:nvSpPr>
        <p:spPr>
          <a:xfrm>
            <a:off x="395536" y="5157192"/>
            <a:ext cx="8424936" cy="1415772"/>
          </a:xfrm>
          <a:prstGeom prst="rect">
            <a:avLst/>
          </a:prstGeom>
          <a:noFill/>
          <a:ln>
            <a:solidFill>
              <a:schemeClr val="tx1"/>
            </a:solidFill>
          </a:ln>
        </p:spPr>
        <p:txBody>
          <a:bodyPr wrap="square" rtlCol="0">
            <a:spAutoFit/>
          </a:bodyPr>
          <a:lstStyle/>
          <a:p>
            <a:r>
              <a:rPr lang="en-GB" sz="2200" b="1" dirty="0" smtClean="0"/>
              <a:t>Constructionist approach – a reminder:</a:t>
            </a:r>
          </a:p>
          <a:p>
            <a:endParaRPr lang="en-GB" dirty="0" smtClean="0"/>
          </a:p>
          <a:p>
            <a:r>
              <a:rPr lang="en-GB" sz="2000" dirty="0" smtClean="0"/>
              <a:t>The thing itself / the opinion of the encoder / reading and response of audience / context of society within which the representation takes place</a:t>
            </a:r>
            <a:endParaRPr lang="en-GB" sz="2000" dirty="0"/>
          </a:p>
        </p:txBody>
      </p:sp>
      <p:sp>
        <p:nvSpPr>
          <p:cNvPr id="6" name="TextBox 5"/>
          <p:cNvSpPr txBox="1"/>
          <p:nvPr/>
        </p:nvSpPr>
        <p:spPr>
          <a:xfrm>
            <a:off x="272955" y="3411940"/>
            <a:ext cx="8679976" cy="1015663"/>
          </a:xfrm>
          <a:prstGeom prst="rect">
            <a:avLst/>
          </a:prstGeom>
          <a:solidFill>
            <a:schemeClr val="accent6">
              <a:lumMod val="40000"/>
              <a:lumOff val="60000"/>
            </a:schemeClr>
          </a:solidFill>
          <a:ln>
            <a:solidFill>
              <a:schemeClr val="tx1"/>
            </a:solidFill>
          </a:ln>
        </p:spPr>
        <p:txBody>
          <a:bodyPr wrap="square" rtlCol="0">
            <a:spAutoFit/>
          </a:bodyPr>
          <a:lstStyle/>
          <a:p>
            <a:r>
              <a:rPr lang="en-GB" sz="2000" b="1" dirty="0" smtClean="0"/>
              <a:t>Text 1:</a:t>
            </a:r>
            <a:r>
              <a:rPr lang="en-GB" sz="2000" dirty="0" smtClean="0"/>
              <a:t> </a:t>
            </a:r>
            <a:r>
              <a:rPr lang="en-GB" sz="2000" dirty="0" err="1" smtClean="0"/>
              <a:t>Shreddies</a:t>
            </a:r>
            <a:r>
              <a:rPr lang="en-GB" sz="2000" dirty="0" smtClean="0"/>
              <a:t> ‘ding dong’ advert 	</a:t>
            </a:r>
            <a:r>
              <a:rPr lang="en-GB" sz="2000" b="1" dirty="0" smtClean="0"/>
              <a:t>Text 2: </a:t>
            </a:r>
            <a:r>
              <a:rPr lang="en-GB" sz="2000" dirty="0" smtClean="0"/>
              <a:t>Wonga ‘sliders’ advert</a:t>
            </a:r>
          </a:p>
          <a:p>
            <a:endParaRPr lang="en-GB" sz="2000" dirty="0" smtClean="0"/>
          </a:p>
          <a:p>
            <a:r>
              <a:rPr lang="en-GB" sz="2000" b="1" dirty="0" smtClean="0"/>
              <a:t>Text 3: </a:t>
            </a:r>
            <a:r>
              <a:rPr lang="en-GB" sz="2000" dirty="0" smtClean="0"/>
              <a:t>Age UK ‘thank you’ advert		</a:t>
            </a:r>
            <a:r>
              <a:rPr lang="en-GB" sz="2000" b="1" dirty="0" smtClean="0"/>
              <a:t>Text 4: </a:t>
            </a:r>
            <a:r>
              <a:rPr lang="en-GB" sz="2000" dirty="0" smtClean="0"/>
              <a:t>Guinness ‘swimmer’ advert</a:t>
            </a:r>
            <a:endParaRPr lang="en-GB" sz="2000" dirty="0"/>
          </a:p>
        </p:txBody>
      </p:sp>
    </p:spTree>
    <p:extLst>
      <p:ext uri="{BB962C8B-B14F-4D97-AF65-F5344CB8AC3E}">
        <p14:creationId xmlns:p14="http://schemas.microsoft.com/office/powerpoint/2010/main" val="3689123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67993" y="2376836"/>
            <a:ext cx="5829300" cy="857250"/>
          </a:xfrm>
        </p:spPr>
        <p:txBody>
          <a:bodyPr>
            <a:normAutofit fontScale="90000"/>
          </a:bodyPr>
          <a:lstStyle/>
          <a:p>
            <a:pPr eaLnBrk="1" hangingPunct="1"/>
            <a:r>
              <a:rPr lang="en-GB" dirty="0" smtClean="0"/>
              <a:t>REPRESENTATION</a:t>
            </a:r>
          </a:p>
        </p:txBody>
      </p:sp>
      <p:sp>
        <p:nvSpPr>
          <p:cNvPr id="2051" name="Rectangle 3"/>
          <p:cNvSpPr>
            <a:spLocks noGrp="1" noChangeArrowheads="1"/>
          </p:cNvSpPr>
          <p:nvPr>
            <p:ph type="subTitle" idx="1"/>
          </p:nvPr>
        </p:nvSpPr>
        <p:spPr>
          <a:xfrm>
            <a:off x="2097693" y="3414736"/>
            <a:ext cx="4800600" cy="1314450"/>
          </a:xfrm>
        </p:spPr>
        <p:txBody>
          <a:bodyPr/>
          <a:lstStyle/>
          <a:p>
            <a:pPr eaLnBrk="1" hangingPunct="1"/>
            <a:r>
              <a:rPr lang="en-GB" b="1" dirty="0" smtClean="0"/>
              <a:t>AGE</a:t>
            </a:r>
          </a:p>
        </p:txBody>
      </p:sp>
      <p:sp>
        <p:nvSpPr>
          <p:cNvPr id="5" name="TextBox 4"/>
          <p:cNvSpPr txBox="1"/>
          <p:nvPr/>
        </p:nvSpPr>
        <p:spPr>
          <a:xfrm>
            <a:off x="1636626" y="4412383"/>
            <a:ext cx="5940660" cy="707886"/>
          </a:xfrm>
          <a:prstGeom prst="rect">
            <a:avLst/>
          </a:prstGeom>
          <a:noFill/>
          <a:ln>
            <a:solidFill>
              <a:schemeClr val="tx2"/>
            </a:solidFill>
          </a:ln>
        </p:spPr>
        <p:txBody>
          <a:bodyPr wrap="square" rtlCol="0">
            <a:spAutoFit/>
          </a:bodyPr>
          <a:lstStyle/>
          <a:p>
            <a:r>
              <a:rPr lang="en-GB" sz="2000" b="1" dirty="0"/>
              <a:t>AO1:</a:t>
            </a:r>
            <a:r>
              <a:rPr lang="en-GB" sz="2000" dirty="0"/>
              <a:t> Demonstrate knowledge and understanding of media concepts, contexts and critical debates</a:t>
            </a:r>
            <a:r>
              <a:rPr lang="en-GB" sz="2000" dirty="0" smtClean="0"/>
              <a:t>.</a:t>
            </a:r>
            <a:endParaRPr lang="en-GB" sz="2000" dirty="0"/>
          </a:p>
        </p:txBody>
      </p:sp>
      <p:pic>
        <p:nvPicPr>
          <p:cNvPr id="1026" name="Picture 2" descr="http://www.ikubeinsurance.com/admin/content/files/homepagePromos/boy-girl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63" y="1212397"/>
            <a:ext cx="1846774" cy="28310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nteractivehealthcaretraining.co.uk/uploads/images/News/MP900314370_ElderlyMan_microsoft_c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8272" y="1469814"/>
            <a:ext cx="1396085" cy="2407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087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4" name="Picture 3"/>
          <p:cNvPicPr>
            <a:picLocks noChangeAspect="1"/>
          </p:cNvPicPr>
          <p:nvPr/>
        </p:nvPicPr>
        <p:blipFill rotWithShape="1">
          <a:blip r:embed="rId2" cstate="print"/>
          <a:srcRect l="59310" t="24220" r="20388" b="30037"/>
          <a:stretch/>
        </p:blipFill>
        <p:spPr>
          <a:xfrm>
            <a:off x="504495" y="867104"/>
            <a:ext cx="3247698" cy="5854129"/>
          </a:xfrm>
          <a:prstGeom prst="rect">
            <a:avLst/>
          </a:prstGeom>
        </p:spPr>
      </p:pic>
      <p:sp>
        <p:nvSpPr>
          <p:cNvPr id="5" name="TextBox 4"/>
          <p:cNvSpPr txBox="1"/>
          <p:nvPr/>
        </p:nvSpPr>
        <p:spPr>
          <a:xfrm>
            <a:off x="3373821" y="1135117"/>
            <a:ext cx="5565227" cy="1815882"/>
          </a:xfrm>
          <a:prstGeom prst="rect">
            <a:avLst/>
          </a:prstGeom>
          <a:noFill/>
        </p:spPr>
        <p:txBody>
          <a:bodyPr wrap="square" rtlCol="0">
            <a:spAutoFit/>
          </a:bodyPr>
          <a:lstStyle/>
          <a:p>
            <a:r>
              <a:rPr lang="en-GB" sz="2800" b="1" dirty="0" smtClean="0"/>
              <a:t>What does the media tell us is a typical teenager? </a:t>
            </a:r>
          </a:p>
          <a:p>
            <a:endParaRPr lang="en-GB" sz="2800" b="1" dirty="0"/>
          </a:p>
          <a:p>
            <a:r>
              <a:rPr lang="en-GB" sz="2800" b="1" dirty="0" smtClean="0"/>
              <a:t>A typical elderly person?</a:t>
            </a:r>
            <a:endParaRPr lang="en-GB" sz="2800" b="1" dirty="0"/>
          </a:p>
        </p:txBody>
      </p:sp>
      <p:sp>
        <p:nvSpPr>
          <p:cNvPr id="6" name="TextBox 5"/>
          <p:cNvSpPr txBox="1"/>
          <p:nvPr/>
        </p:nvSpPr>
        <p:spPr>
          <a:xfrm>
            <a:off x="4114800" y="3452648"/>
            <a:ext cx="4524703" cy="2985433"/>
          </a:xfrm>
          <a:prstGeom prst="rect">
            <a:avLst/>
          </a:prstGeom>
          <a:noFill/>
          <a:ln>
            <a:solidFill>
              <a:schemeClr val="tx1"/>
            </a:solidFill>
          </a:ln>
        </p:spPr>
        <p:txBody>
          <a:bodyPr wrap="square" rtlCol="0">
            <a:spAutoFit/>
          </a:bodyPr>
          <a:lstStyle/>
          <a:p>
            <a:r>
              <a:rPr lang="en-GB" sz="2800" dirty="0" smtClean="0"/>
              <a:t>Draw and dress your representation, considering: </a:t>
            </a:r>
          </a:p>
          <a:p>
            <a:endParaRPr lang="en-GB" dirty="0"/>
          </a:p>
          <a:p>
            <a:pPr marL="285750" indent="-285750">
              <a:buFont typeface="Arial" panose="020B0604020202020204" pitchFamily="34" charset="0"/>
              <a:buChar char="•"/>
            </a:pPr>
            <a:r>
              <a:rPr lang="en-GB" sz="2400" dirty="0" smtClean="0"/>
              <a:t>Appearance</a:t>
            </a:r>
          </a:p>
          <a:p>
            <a:pPr marL="285750" indent="-285750">
              <a:buFont typeface="Arial" panose="020B0604020202020204" pitchFamily="34" charset="0"/>
              <a:buChar char="•"/>
            </a:pPr>
            <a:r>
              <a:rPr lang="en-GB" sz="2400" dirty="0" smtClean="0"/>
              <a:t>Behaviour</a:t>
            </a:r>
          </a:p>
          <a:p>
            <a:pPr marL="285750" indent="-285750">
              <a:buFont typeface="Arial" panose="020B0604020202020204" pitchFamily="34" charset="0"/>
              <a:buChar char="•"/>
            </a:pPr>
            <a:r>
              <a:rPr lang="en-GB" sz="2400" dirty="0" smtClean="0"/>
              <a:t>Speech</a:t>
            </a:r>
          </a:p>
          <a:p>
            <a:pPr marL="285750" indent="-285750">
              <a:buFont typeface="Arial" panose="020B0604020202020204" pitchFamily="34" charset="0"/>
              <a:buChar char="•"/>
            </a:pPr>
            <a:r>
              <a:rPr lang="en-GB" sz="2400" dirty="0" smtClean="0"/>
              <a:t>Relationships with others</a:t>
            </a:r>
          </a:p>
          <a:p>
            <a:pPr marL="285750" indent="-285750">
              <a:buFont typeface="Arial" panose="020B0604020202020204" pitchFamily="34" charset="0"/>
              <a:buChar char="•"/>
            </a:pPr>
            <a:endParaRPr lang="en-GB" dirty="0" smtClean="0"/>
          </a:p>
        </p:txBody>
      </p:sp>
    </p:spTree>
    <p:extLst>
      <p:ext uri="{BB962C8B-B14F-4D97-AF65-F5344CB8AC3E}">
        <p14:creationId xmlns:p14="http://schemas.microsoft.com/office/powerpoint/2010/main" val="766242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4" name="Picture 3"/>
          <p:cNvPicPr>
            <a:picLocks noChangeAspect="1"/>
          </p:cNvPicPr>
          <p:nvPr/>
        </p:nvPicPr>
        <p:blipFill rotWithShape="1">
          <a:blip r:embed="rId2" cstate="print"/>
          <a:srcRect l="59310" t="24220" r="20388" b="30037"/>
          <a:stretch/>
        </p:blipFill>
        <p:spPr>
          <a:xfrm>
            <a:off x="504495" y="867104"/>
            <a:ext cx="3247698" cy="5854129"/>
          </a:xfrm>
          <a:prstGeom prst="rect">
            <a:avLst/>
          </a:prstGeom>
        </p:spPr>
      </p:pic>
      <p:sp>
        <p:nvSpPr>
          <p:cNvPr id="6" name="TextBox 5"/>
          <p:cNvSpPr txBox="1"/>
          <p:nvPr/>
        </p:nvSpPr>
        <p:spPr>
          <a:xfrm>
            <a:off x="4007922" y="1326965"/>
            <a:ext cx="4524703" cy="2246769"/>
          </a:xfrm>
          <a:prstGeom prst="rect">
            <a:avLst/>
          </a:prstGeom>
          <a:noFill/>
          <a:ln>
            <a:solidFill>
              <a:schemeClr val="tx1"/>
            </a:solidFill>
          </a:ln>
        </p:spPr>
        <p:txBody>
          <a:bodyPr wrap="square" rtlCol="0">
            <a:spAutoFit/>
          </a:bodyPr>
          <a:lstStyle/>
          <a:p>
            <a:r>
              <a:rPr lang="en-GB" sz="2800" dirty="0" smtClean="0"/>
              <a:t>Was your representation:</a:t>
            </a:r>
          </a:p>
          <a:p>
            <a:endParaRPr lang="en-GB" sz="2800" dirty="0"/>
          </a:p>
          <a:p>
            <a:pPr marL="342900" indent="-342900">
              <a:buFont typeface="Arial" panose="020B0604020202020204" pitchFamily="34" charset="0"/>
              <a:buChar char="•"/>
            </a:pPr>
            <a:r>
              <a:rPr lang="en-GB" sz="2800" dirty="0" smtClean="0"/>
              <a:t>Positive?</a:t>
            </a:r>
          </a:p>
          <a:p>
            <a:pPr marL="342900" indent="-342900">
              <a:buFont typeface="Arial" panose="020B0604020202020204" pitchFamily="34" charset="0"/>
              <a:buChar char="•"/>
            </a:pPr>
            <a:r>
              <a:rPr lang="en-GB" sz="2800" dirty="0" smtClean="0"/>
              <a:t>Negative?</a:t>
            </a:r>
          </a:p>
          <a:p>
            <a:pPr marL="342900" indent="-342900">
              <a:buFont typeface="Arial" panose="020B0604020202020204" pitchFamily="34" charset="0"/>
              <a:buChar char="•"/>
            </a:pPr>
            <a:r>
              <a:rPr lang="en-GB" sz="2800" dirty="0" smtClean="0"/>
              <a:t>Problematic?</a:t>
            </a:r>
          </a:p>
        </p:txBody>
      </p:sp>
      <p:sp>
        <p:nvSpPr>
          <p:cNvPr id="2" name="TextBox 1"/>
          <p:cNvSpPr txBox="1"/>
          <p:nvPr/>
        </p:nvSpPr>
        <p:spPr>
          <a:xfrm>
            <a:off x="3752192" y="3956574"/>
            <a:ext cx="5213677" cy="2923877"/>
          </a:xfrm>
          <a:prstGeom prst="rect">
            <a:avLst/>
          </a:prstGeom>
          <a:noFill/>
        </p:spPr>
        <p:txBody>
          <a:bodyPr wrap="square" rtlCol="0">
            <a:spAutoFit/>
          </a:bodyPr>
          <a:lstStyle/>
          <a:p>
            <a:r>
              <a:rPr lang="en-GB" sz="3200" dirty="0" smtClean="0"/>
              <a:t>Where did you get your information from? </a:t>
            </a:r>
          </a:p>
          <a:p>
            <a:endParaRPr lang="en-GB" sz="3200" dirty="0"/>
          </a:p>
          <a:p>
            <a:r>
              <a:rPr lang="en-GB" sz="2800" dirty="0" smtClean="0"/>
              <a:t>Did you take a dominant or negotiated reading? </a:t>
            </a:r>
            <a:endParaRPr lang="en-GB" sz="3200" dirty="0" smtClean="0"/>
          </a:p>
          <a:p>
            <a:endParaRPr lang="en-GB" sz="3200" dirty="0"/>
          </a:p>
        </p:txBody>
      </p:sp>
    </p:spTree>
    <p:extLst>
      <p:ext uri="{BB962C8B-B14F-4D97-AF65-F5344CB8AC3E}">
        <p14:creationId xmlns:p14="http://schemas.microsoft.com/office/powerpoint/2010/main" val="1984298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3" name="TextBox 2"/>
          <p:cNvSpPr txBox="1"/>
          <p:nvPr/>
        </p:nvSpPr>
        <p:spPr>
          <a:xfrm>
            <a:off x="258165" y="852302"/>
            <a:ext cx="8170223" cy="1323439"/>
          </a:xfrm>
          <a:prstGeom prst="rect">
            <a:avLst/>
          </a:prstGeom>
          <a:noFill/>
        </p:spPr>
        <p:txBody>
          <a:bodyPr wrap="square" rtlCol="0">
            <a:spAutoFit/>
          </a:bodyPr>
          <a:lstStyle/>
          <a:p>
            <a:r>
              <a:rPr lang="en-GB" sz="4000" dirty="0" smtClean="0">
                <a:latin typeface="Arial" panose="020B0604020202020204" pitchFamily="34" charset="0"/>
                <a:cs typeface="Arial" panose="020B0604020202020204" pitchFamily="34" charset="0"/>
              </a:rPr>
              <a:t>Focus on typical ideologies about </a:t>
            </a:r>
            <a:r>
              <a:rPr lang="en-GB" sz="4000" b="1" dirty="0" smtClean="0">
                <a:solidFill>
                  <a:srgbClr val="FF0000"/>
                </a:solidFill>
                <a:latin typeface="Arial" panose="020B0604020202020204" pitchFamily="34" charset="0"/>
                <a:cs typeface="Arial" panose="020B0604020202020204" pitchFamily="34" charset="0"/>
              </a:rPr>
              <a:t>the elderly</a:t>
            </a:r>
            <a:endParaRPr lang="en-GB" sz="4000" b="1"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258165" y="2364331"/>
            <a:ext cx="5487542" cy="4416594"/>
          </a:xfrm>
          <a:prstGeom prst="rect">
            <a:avLst/>
          </a:prstGeom>
          <a:noFill/>
        </p:spPr>
        <p:txBody>
          <a:bodyPr wrap="square" rtlCol="0">
            <a:spAutoFit/>
          </a:bodyPr>
          <a:lstStyle/>
          <a:p>
            <a:r>
              <a:rPr lang="en-GB" sz="2300" dirty="0" smtClean="0"/>
              <a:t>Research </a:t>
            </a:r>
            <a:r>
              <a:rPr lang="en-GB" sz="2300" dirty="0"/>
              <a:t>focusing on media representations of the elderly suggests that age is not the only factor that impacts on the way the media portrays </a:t>
            </a:r>
            <a:r>
              <a:rPr lang="en-GB" sz="2300" dirty="0" smtClean="0"/>
              <a:t>elderly people.</a:t>
            </a:r>
          </a:p>
          <a:p>
            <a:endParaRPr lang="en-GB" sz="2300" dirty="0" smtClean="0"/>
          </a:p>
          <a:p>
            <a:r>
              <a:rPr lang="en-GB" sz="2300" b="1" dirty="0" smtClean="0"/>
              <a:t>Newman </a:t>
            </a:r>
            <a:r>
              <a:rPr lang="en-GB" sz="2300" b="1" dirty="0"/>
              <a:t>(2006) </a:t>
            </a:r>
            <a:r>
              <a:rPr lang="en-GB" sz="2300" dirty="0"/>
              <a:t>notes that </a:t>
            </a:r>
            <a:r>
              <a:rPr lang="en-GB" sz="2800" b="1" dirty="0">
                <a:solidFill>
                  <a:srgbClr val="FF0000"/>
                </a:solidFill>
              </a:rPr>
              <a:t>upper class and middle class</a:t>
            </a:r>
            <a:r>
              <a:rPr lang="en-GB" sz="2300" dirty="0"/>
              <a:t> elderly people are often portrayed in television and film dramas as occupying high-status roles as world leaders, judges, politicians, experts and business executives. </a:t>
            </a:r>
            <a:endParaRPr lang="en-GB" sz="2300" dirty="0" smtClean="0"/>
          </a:p>
          <a:p>
            <a:endParaRPr lang="en-GB" dirty="0"/>
          </a:p>
        </p:txBody>
      </p:sp>
      <p:pic>
        <p:nvPicPr>
          <p:cNvPr id="1026" name="Picture 2" descr="http://i.telegraph.co.uk/multimedia/archive/01006/lord-judge_1006309c.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137" r="28890"/>
          <a:stretch/>
        </p:blipFill>
        <p:spPr bwMode="auto">
          <a:xfrm>
            <a:off x="6690054" y="1651379"/>
            <a:ext cx="2215964" cy="30849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451958-x_studio_08dumbledore_large.jpg"/>
          <p:cNvPicPr>
            <a:picLocks noChangeAspect="1"/>
          </p:cNvPicPr>
          <p:nvPr/>
        </p:nvPicPr>
        <p:blipFill rotWithShape="1">
          <a:blip r:embed="rId3" cstate="print"/>
          <a:srcRect l="4480" t="4820" r="6565"/>
          <a:stretch/>
        </p:blipFill>
        <p:spPr>
          <a:xfrm>
            <a:off x="5745707" y="3775618"/>
            <a:ext cx="2033517" cy="3082382"/>
          </a:xfrm>
          <a:prstGeom prst="rect">
            <a:avLst/>
          </a:prstGeom>
        </p:spPr>
      </p:pic>
    </p:spTree>
    <p:extLst>
      <p:ext uri="{BB962C8B-B14F-4D97-AF65-F5344CB8AC3E}">
        <p14:creationId xmlns:p14="http://schemas.microsoft.com/office/powerpoint/2010/main" val="2217421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4" name="TextBox 3"/>
          <p:cNvSpPr txBox="1"/>
          <p:nvPr/>
        </p:nvSpPr>
        <p:spPr>
          <a:xfrm>
            <a:off x="203574" y="729679"/>
            <a:ext cx="4927984" cy="6032421"/>
          </a:xfrm>
          <a:prstGeom prst="rect">
            <a:avLst/>
          </a:prstGeom>
          <a:noFill/>
        </p:spPr>
        <p:txBody>
          <a:bodyPr wrap="square" rtlCol="0">
            <a:spAutoFit/>
          </a:bodyPr>
          <a:lstStyle/>
          <a:p>
            <a:r>
              <a:rPr lang="en-GB" sz="2300" dirty="0" smtClean="0">
                <a:cs typeface="Arial" panose="020B0604020202020204" pitchFamily="34" charset="0"/>
              </a:rPr>
              <a:t>Moreover</a:t>
            </a:r>
            <a:r>
              <a:rPr lang="en-GB" sz="2300" dirty="0">
                <a:cs typeface="Arial" panose="020B0604020202020204" pitchFamily="34" charset="0"/>
              </a:rPr>
              <a:t>, </a:t>
            </a:r>
            <a:r>
              <a:rPr lang="en-GB" sz="2300" dirty="0" smtClean="0">
                <a:cs typeface="Arial" panose="020B0604020202020204" pitchFamily="34" charset="0"/>
              </a:rPr>
              <a:t>TV </a:t>
            </a:r>
            <a:r>
              <a:rPr lang="en-GB" sz="2300" dirty="0">
                <a:cs typeface="Arial" panose="020B0604020202020204" pitchFamily="34" charset="0"/>
              </a:rPr>
              <a:t>programmes seem to work on the assumption that an older male with grey in his hair and lines on his face somehow </a:t>
            </a:r>
            <a:r>
              <a:rPr lang="en-GB" sz="2300" dirty="0" smtClean="0">
                <a:cs typeface="Arial" panose="020B0604020202020204" pitchFamily="34" charset="0"/>
              </a:rPr>
              <a:t>has </a:t>
            </a:r>
            <a:r>
              <a:rPr lang="en-GB" sz="2300" dirty="0">
                <a:cs typeface="Arial" panose="020B0604020202020204" pitchFamily="34" charset="0"/>
              </a:rPr>
              <a:t>the necessary authority to impart the </a:t>
            </a:r>
            <a:r>
              <a:rPr lang="en-GB" sz="2300" dirty="0" smtClean="0">
                <a:cs typeface="Arial" panose="020B0604020202020204" pitchFamily="34" charset="0"/>
              </a:rPr>
              <a:t>news</a:t>
            </a:r>
            <a:r>
              <a:rPr lang="en-GB" sz="2300" dirty="0">
                <a:cs typeface="Arial" panose="020B0604020202020204" pitchFamily="34" charset="0"/>
              </a:rPr>
              <a:t> </a:t>
            </a:r>
            <a:r>
              <a:rPr lang="en-GB" sz="2300" dirty="0" smtClean="0">
                <a:cs typeface="Arial" panose="020B0604020202020204" pitchFamily="34" charset="0"/>
              </a:rPr>
              <a:t>(or host a light entertainment programme).</a:t>
            </a:r>
          </a:p>
          <a:p>
            <a:endParaRPr lang="en-GB" sz="2300" dirty="0">
              <a:solidFill>
                <a:srgbClr val="000000"/>
              </a:solidFill>
              <a:cs typeface="Arial" panose="020B0604020202020204" pitchFamily="34" charset="0"/>
            </a:endParaRPr>
          </a:p>
          <a:p>
            <a:r>
              <a:rPr lang="en-GB" sz="2300" dirty="0" smtClean="0">
                <a:solidFill>
                  <a:srgbClr val="000000"/>
                </a:solidFill>
                <a:cs typeface="Arial" panose="020B0604020202020204" pitchFamily="34" charset="0"/>
              </a:rPr>
              <a:t>However</a:t>
            </a:r>
            <a:r>
              <a:rPr lang="en-GB" sz="2300" dirty="0">
                <a:solidFill>
                  <a:srgbClr val="000000"/>
                </a:solidFill>
                <a:cs typeface="Arial" panose="020B0604020202020204" pitchFamily="34" charset="0"/>
              </a:rPr>
              <a:t>, </a:t>
            </a:r>
            <a:r>
              <a:rPr lang="en-GB" sz="2300" dirty="0" smtClean="0">
                <a:solidFill>
                  <a:srgbClr val="000000"/>
                </a:solidFill>
                <a:cs typeface="Arial" panose="020B0604020202020204" pitchFamily="34" charset="0"/>
              </a:rPr>
              <a:t>these </a:t>
            </a:r>
            <a:r>
              <a:rPr lang="en-GB" sz="2300" dirty="0">
                <a:solidFill>
                  <a:srgbClr val="000000"/>
                </a:solidFill>
                <a:cs typeface="Arial" panose="020B0604020202020204" pitchFamily="34" charset="0"/>
              </a:rPr>
              <a:t>older men are often paired with attractive young females, while older women </a:t>
            </a:r>
            <a:r>
              <a:rPr lang="en-GB" sz="2300" dirty="0" smtClean="0">
                <a:solidFill>
                  <a:srgbClr val="000000"/>
                </a:solidFill>
                <a:cs typeface="Arial" panose="020B0604020202020204" pitchFamily="34" charset="0"/>
              </a:rPr>
              <a:t>newsreaders and presenters </a:t>
            </a:r>
            <a:r>
              <a:rPr lang="en-GB" sz="2300" dirty="0">
                <a:solidFill>
                  <a:srgbClr val="000000"/>
                </a:solidFill>
                <a:cs typeface="Arial" panose="020B0604020202020204" pitchFamily="34" charset="0"/>
              </a:rPr>
              <a:t>are often exiled to radio. Leading female film and television stars are also often relegated to character parts once their looks and bodies are perceived to be on the wane, which seems to be after the age of 40.</a:t>
            </a:r>
          </a:p>
          <a:p>
            <a:endParaRPr lang="en-GB" dirty="0"/>
          </a:p>
        </p:txBody>
      </p:sp>
      <p:pic>
        <p:nvPicPr>
          <p:cNvPr id="2050" name="Picture 2" descr="http://channelhopping.onthebox.com/wp-content/uploads/2008/09/bruce-and-t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0651" y="873994"/>
            <a:ext cx="3336745" cy="28547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atic1.celebrityredcarpet.co.uk/articles/7/17/67/@/7050-fearne-cotton-terry-wogan-and-tess-592x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96" r="9821"/>
          <a:stretch/>
        </p:blipFill>
        <p:spPr bwMode="auto">
          <a:xfrm>
            <a:off x="5052880" y="3903260"/>
            <a:ext cx="4091120" cy="2954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8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d people 1 (2).jpg"/>
          <p:cNvPicPr>
            <a:picLocks noChangeAspect="1"/>
          </p:cNvPicPr>
          <p:nvPr/>
        </p:nvPicPr>
        <p:blipFill>
          <a:blip r:embed="rId2" cstate="print"/>
          <a:stretch>
            <a:fillRect/>
          </a:stretch>
        </p:blipFill>
        <p:spPr>
          <a:xfrm>
            <a:off x="0" y="0"/>
            <a:ext cx="4450080" cy="6858000"/>
          </a:xfrm>
          <a:prstGeom prst="rect">
            <a:avLst/>
          </a:prstGeom>
        </p:spPr>
      </p:pic>
      <p:pic>
        <p:nvPicPr>
          <p:cNvPr id="3" name="Picture 2" descr="old people 1.jpg"/>
          <p:cNvPicPr>
            <a:picLocks noChangeAspect="1"/>
          </p:cNvPicPr>
          <p:nvPr/>
        </p:nvPicPr>
        <p:blipFill>
          <a:blip r:embed="rId3" cstate="print"/>
          <a:stretch>
            <a:fillRect/>
          </a:stretch>
        </p:blipFill>
        <p:spPr>
          <a:xfrm>
            <a:off x="4716016" y="404664"/>
            <a:ext cx="4203700" cy="5892800"/>
          </a:xfrm>
          <a:prstGeom prst="rect">
            <a:avLst/>
          </a:prstGeom>
        </p:spPr>
      </p:pic>
    </p:spTree>
    <p:extLst>
      <p:ext uri="{BB962C8B-B14F-4D97-AF65-F5344CB8AC3E}">
        <p14:creationId xmlns:p14="http://schemas.microsoft.com/office/powerpoint/2010/main" val="3242194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212" y="865165"/>
            <a:ext cx="8791575" cy="2754600"/>
          </a:xfrm>
          <a:prstGeom prst="rect">
            <a:avLst/>
          </a:prstGeom>
        </p:spPr>
        <p:txBody>
          <a:bodyPr wrap="square">
            <a:spAutoFit/>
          </a:bodyPr>
          <a:lstStyle/>
          <a:p>
            <a:pPr algn="just" fontAlgn="base"/>
            <a:r>
              <a:rPr lang="en-GB" sz="2300" b="0" i="0" dirty="0" smtClean="0">
                <a:solidFill>
                  <a:srgbClr val="000000"/>
                </a:solidFill>
                <a:effectLst/>
                <a:latin typeface="Helvetica Neue"/>
                <a:cs typeface="Calibri" panose="020F0502020204030204" pitchFamily="34" charset="0"/>
              </a:rPr>
              <a:t>Sociological studies show that when the elderly do appear in the media, they tend to be portrayed in the following one-dimensional ways</a:t>
            </a:r>
            <a:r>
              <a:rPr lang="en-GB" sz="2300" dirty="0">
                <a:solidFill>
                  <a:srgbClr val="000000"/>
                </a:solidFill>
                <a:latin typeface="Helvetica Neue"/>
                <a:cs typeface="Calibri" panose="020F0502020204030204" pitchFamily="34" charset="0"/>
              </a:rPr>
              <a:t>:</a:t>
            </a:r>
            <a:endParaRPr lang="en-GB" sz="2300" b="0" i="0" dirty="0" smtClean="0">
              <a:solidFill>
                <a:srgbClr val="000000"/>
              </a:solidFill>
              <a:effectLst/>
              <a:latin typeface="Helvetica Neue"/>
              <a:cs typeface="Calibri" panose="020F0502020204030204" pitchFamily="34" charset="0"/>
            </a:endParaRPr>
          </a:p>
          <a:p>
            <a:pPr algn="just" fontAlgn="base"/>
            <a:endParaRPr lang="en-GB" sz="2000" b="0" i="0" dirty="0" smtClean="0">
              <a:solidFill>
                <a:srgbClr val="000000"/>
              </a:solidFill>
              <a:effectLst/>
              <a:latin typeface="Helvetica Neue"/>
            </a:endParaRPr>
          </a:p>
          <a:p>
            <a:pPr algn="just" fontAlgn="base"/>
            <a:r>
              <a:rPr lang="en-GB" sz="2800" b="0" i="0" dirty="0" smtClean="0">
                <a:solidFill>
                  <a:srgbClr val="000000"/>
                </a:solidFill>
                <a:effectLst/>
                <a:latin typeface="Helvetica Neue"/>
              </a:rPr>
              <a:t>As</a:t>
            </a:r>
            <a:r>
              <a:rPr lang="en-GB" sz="2800" b="1" i="0" dirty="0" smtClean="0">
                <a:solidFill>
                  <a:srgbClr val="FF0000"/>
                </a:solidFill>
                <a:effectLst/>
                <a:latin typeface="Helvetica Neue"/>
              </a:rPr>
              <a:t> grumpy</a:t>
            </a:r>
            <a:r>
              <a:rPr lang="en-GB" sz="2800" b="0" i="0" dirty="0" smtClean="0">
                <a:solidFill>
                  <a:srgbClr val="000000"/>
                </a:solidFill>
                <a:effectLst/>
                <a:latin typeface="Helvetica Neue"/>
              </a:rPr>
              <a:t> – conservative, stubborn and resistant to social change.</a:t>
            </a:r>
          </a:p>
          <a:p>
            <a:pPr algn="just" fontAlgn="base"/>
            <a:endParaRPr lang="en-GB" sz="2800" b="0" i="0" dirty="0" smtClean="0">
              <a:solidFill>
                <a:srgbClr val="000000"/>
              </a:solidFill>
              <a:effectLst/>
              <a:latin typeface="Helvetica Neue"/>
            </a:endParaRPr>
          </a:p>
        </p:txBody>
      </p:sp>
      <p:sp>
        <p:nvSpPr>
          <p:cNvPr id="3" name="TextBox 2"/>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4" name="Picture 3" descr="catherine-tate-nann.jpg"/>
          <p:cNvPicPr>
            <a:picLocks noChangeAspect="1"/>
          </p:cNvPicPr>
          <p:nvPr/>
        </p:nvPicPr>
        <p:blipFill>
          <a:blip r:embed="rId2" cstate="print"/>
          <a:stretch>
            <a:fillRect/>
          </a:stretch>
        </p:blipFill>
        <p:spPr>
          <a:xfrm>
            <a:off x="0" y="3359965"/>
            <a:ext cx="5066686" cy="3261815"/>
          </a:xfrm>
          <a:prstGeom prst="rect">
            <a:avLst/>
          </a:prstGeom>
        </p:spPr>
      </p:pic>
      <p:pic>
        <p:nvPicPr>
          <p:cNvPr id="5" name="Picture 4" descr="victor-meldrew-pic-bbc-512475908.jpg"/>
          <p:cNvPicPr>
            <a:picLocks noChangeAspect="1"/>
          </p:cNvPicPr>
          <p:nvPr/>
        </p:nvPicPr>
        <p:blipFill rotWithShape="1">
          <a:blip r:embed="rId3" cstate="print"/>
          <a:srcRect l="16369" r="12411"/>
          <a:stretch/>
        </p:blipFill>
        <p:spPr>
          <a:xfrm>
            <a:off x="3036626" y="3005123"/>
            <a:ext cx="3070746" cy="2874443"/>
          </a:xfrm>
          <a:prstGeom prst="rect">
            <a:avLst/>
          </a:prstGeom>
        </p:spPr>
      </p:pic>
      <p:pic>
        <p:nvPicPr>
          <p:cNvPr id="6" name="Picture 5" descr="Maggie-Smith-in-Downton-A-006.jpg"/>
          <p:cNvPicPr>
            <a:picLocks noChangeAspect="1"/>
          </p:cNvPicPr>
          <p:nvPr/>
        </p:nvPicPr>
        <p:blipFill rotWithShape="1">
          <a:blip r:embed="rId4" cstate="print"/>
          <a:srcRect l="21739" r="31149"/>
          <a:stretch/>
        </p:blipFill>
        <p:spPr>
          <a:xfrm>
            <a:off x="6009485" y="2866030"/>
            <a:ext cx="3134513" cy="3991970"/>
          </a:xfrm>
          <a:prstGeom prst="rect">
            <a:avLst/>
          </a:prstGeom>
        </p:spPr>
      </p:pic>
    </p:spTree>
    <p:extLst>
      <p:ext uri="{BB962C8B-B14F-4D97-AF65-F5344CB8AC3E}">
        <p14:creationId xmlns:p14="http://schemas.microsoft.com/office/powerpoint/2010/main" val="3743844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213" y="865165"/>
            <a:ext cx="3918115" cy="1815882"/>
          </a:xfrm>
          <a:prstGeom prst="rect">
            <a:avLst/>
          </a:prstGeom>
        </p:spPr>
        <p:txBody>
          <a:bodyPr wrap="square">
            <a:spAutoFit/>
          </a:bodyPr>
          <a:lstStyle/>
          <a:p>
            <a:pPr fontAlgn="base"/>
            <a:r>
              <a:rPr lang="en-GB" sz="2800" b="0" i="0" dirty="0" smtClean="0">
                <a:solidFill>
                  <a:srgbClr val="000000"/>
                </a:solidFill>
                <a:effectLst/>
                <a:latin typeface="Helvetica Neue"/>
              </a:rPr>
              <a:t>As</a:t>
            </a:r>
            <a:r>
              <a:rPr lang="en-GB" sz="2800" dirty="0">
                <a:solidFill>
                  <a:srgbClr val="000000"/>
                </a:solidFill>
                <a:latin typeface="Helvetica Neue"/>
              </a:rPr>
              <a:t> </a:t>
            </a:r>
            <a:r>
              <a:rPr lang="en-GB" sz="2800" b="1" i="0" dirty="0" smtClean="0">
                <a:solidFill>
                  <a:srgbClr val="FF0000"/>
                </a:solidFill>
                <a:effectLst/>
                <a:latin typeface="Helvetica Neue"/>
              </a:rPr>
              <a:t>mentally challenged </a:t>
            </a:r>
            <a:r>
              <a:rPr lang="en-GB" sz="2800" b="0" i="0" dirty="0" smtClean="0">
                <a:solidFill>
                  <a:srgbClr val="000000"/>
                </a:solidFill>
                <a:effectLst/>
                <a:latin typeface="Helvetica Neue"/>
              </a:rPr>
              <a:t>– suffering from declining mental functions.</a:t>
            </a:r>
          </a:p>
        </p:txBody>
      </p:sp>
      <p:sp>
        <p:nvSpPr>
          <p:cNvPr id="3" name="TextBox 2"/>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4" name="Picture 3" descr="OAP_on_the_A27_Westbound_PicEddie_Mitchell_Image_3_885637217.jpg"/>
          <p:cNvPicPr>
            <a:picLocks noChangeAspect="1"/>
          </p:cNvPicPr>
          <p:nvPr/>
        </p:nvPicPr>
        <p:blipFill rotWithShape="1">
          <a:blip r:embed="rId2" cstate="print"/>
          <a:srcRect l="4874" t="5219" b="5794"/>
          <a:stretch/>
        </p:blipFill>
        <p:spPr>
          <a:xfrm>
            <a:off x="4517409" y="865165"/>
            <a:ext cx="4466785" cy="2934269"/>
          </a:xfrm>
          <a:prstGeom prst="rect">
            <a:avLst/>
          </a:prstGeom>
        </p:spPr>
      </p:pic>
      <p:sp>
        <p:nvSpPr>
          <p:cNvPr id="5" name="Rectangle 4"/>
          <p:cNvSpPr/>
          <p:nvPr/>
        </p:nvSpPr>
        <p:spPr>
          <a:xfrm>
            <a:off x="4517409" y="4263872"/>
            <a:ext cx="4517408" cy="1815882"/>
          </a:xfrm>
          <a:prstGeom prst="rect">
            <a:avLst/>
          </a:prstGeom>
        </p:spPr>
        <p:txBody>
          <a:bodyPr wrap="square">
            <a:spAutoFit/>
          </a:bodyPr>
          <a:lstStyle/>
          <a:p>
            <a:pPr fontAlgn="base"/>
            <a:r>
              <a:rPr lang="en-GB" sz="2800" dirty="0">
                <a:solidFill>
                  <a:srgbClr val="000000"/>
                </a:solidFill>
                <a:latin typeface="Helvetica Neue"/>
              </a:rPr>
              <a:t>As </a:t>
            </a:r>
            <a:r>
              <a:rPr lang="en-GB" sz="2800" b="1" dirty="0">
                <a:solidFill>
                  <a:srgbClr val="FF0000"/>
                </a:solidFill>
                <a:latin typeface="Helvetica Neue"/>
              </a:rPr>
              <a:t>dependent</a:t>
            </a:r>
            <a:r>
              <a:rPr lang="en-GB" sz="2800" dirty="0">
                <a:solidFill>
                  <a:srgbClr val="000000"/>
                </a:solidFill>
                <a:latin typeface="Helvetica Neue"/>
              </a:rPr>
              <a:t> – helpless and dependent on other younger members of the family or society.</a:t>
            </a:r>
          </a:p>
        </p:txBody>
      </p:sp>
      <p:pic>
        <p:nvPicPr>
          <p:cNvPr id="6" name="Picture 2" descr="http://i4.mirror.co.uk/incoming/article86672.ece/ALTERNATES/s615/elderly-woman-battles-with-the-cold-pic-alamy-112974190-866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213" y="3835021"/>
            <a:ext cx="4220415" cy="2806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746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571</Words>
  <Application>Microsoft Office PowerPoint</Application>
  <PresentationFormat>On-screen Show (4:3)</PresentationFormat>
  <Paragraphs>54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Helvetica Neue</vt:lpstr>
      <vt:lpstr>Office Theme</vt:lpstr>
      <vt:lpstr>PowerPoint Presentation</vt:lpstr>
      <vt:lpstr>REPRESENTATION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V Archer</dc:creator>
  <cp:lastModifiedBy>Miss V Archer</cp:lastModifiedBy>
  <cp:revision>1</cp:revision>
  <dcterms:created xsi:type="dcterms:W3CDTF">2014-09-23T08:53:03Z</dcterms:created>
  <dcterms:modified xsi:type="dcterms:W3CDTF">2014-09-23T08:53:21Z</dcterms:modified>
</cp:coreProperties>
</file>