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68AD2-0A29-4A46-BB5E-AB2FDF813567}"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18208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68AD2-0A29-4A46-BB5E-AB2FDF813567}"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24569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68AD2-0A29-4A46-BB5E-AB2FDF813567}"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79035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68AD2-0A29-4A46-BB5E-AB2FDF813567}"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21152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68AD2-0A29-4A46-BB5E-AB2FDF813567}"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60196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168AD2-0A29-4A46-BB5E-AB2FDF813567}"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82764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68AD2-0A29-4A46-BB5E-AB2FDF813567}" type="datetimeFigureOut">
              <a:rPr lang="en-GB" smtClean="0"/>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20709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168AD2-0A29-4A46-BB5E-AB2FDF813567}" type="datetimeFigureOut">
              <a:rPr lang="en-GB" smtClean="0"/>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42253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68AD2-0A29-4A46-BB5E-AB2FDF813567}" type="datetimeFigureOut">
              <a:rPr lang="en-GB" smtClean="0"/>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329372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68AD2-0A29-4A46-BB5E-AB2FDF813567}"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184442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68AD2-0A29-4A46-BB5E-AB2FDF813567}"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CDADD1-6D4B-45F3-A1E1-BC3124570E9C}" type="slidenum">
              <a:rPr lang="en-GB" smtClean="0"/>
              <a:t>‹#›</a:t>
            </a:fld>
            <a:endParaRPr lang="en-GB"/>
          </a:p>
        </p:txBody>
      </p:sp>
    </p:spTree>
    <p:extLst>
      <p:ext uri="{BB962C8B-B14F-4D97-AF65-F5344CB8AC3E}">
        <p14:creationId xmlns:p14="http://schemas.microsoft.com/office/powerpoint/2010/main" val="12610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68AD2-0A29-4A46-BB5E-AB2FDF813567}" type="datetimeFigureOut">
              <a:rPr lang="en-GB" smtClean="0"/>
              <a:t>23/09/2014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DADD1-6D4B-45F3-A1E1-BC3124570E9C}" type="slidenum">
              <a:rPr lang="en-GB" smtClean="0"/>
              <a:t>‹#›</a:t>
            </a:fld>
            <a:endParaRPr lang="en-GB"/>
          </a:p>
        </p:txBody>
      </p:sp>
    </p:spTree>
    <p:extLst>
      <p:ext uri="{BB962C8B-B14F-4D97-AF65-F5344CB8AC3E}">
        <p14:creationId xmlns:p14="http://schemas.microsoft.com/office/powerpoint/2010/main" val="454941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r61ks18Bd7I"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0260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Rectangle 4"/>
          <p:cNvSpPr/>
          <p:nvPr/>
        </p:nvSpPr>
        <p:spPr>
          <a:xfrm>
            <a:off x="114300" y="834257"/>
            <a:ext cx="8915400" cy="1461939"/>
          </a:xfrm>
          <a:prstGeom prst="rect">
            <a:avLst/>
          </a:prstGeom>
        </p:spPr>
        <p:txBody>
          <a:bodyPr wrap="square">
            <a:spAutoFit/>
          </a:bodyPr>
          <a:lstStyle/>
          <a:p>
            <a:pPr fontAlgn="base"/>
            <a:r>
              <a:rPr lang="en-GB" sz="2200" dirty="0" smtClean="0">
                <a:solidFill>
                  <a:srgbClr val="000000"/>
                </a:solidFill>
                <a:latin typeface="Helvetica Neue"/>
              </a:rPr>
              <a:t>‘Troubled’ teens often come from a position of disadvantage: economically or educationally impoverished; a low class or ethnic minority background; a ‘broken’ home or culture of neglect; social isolation or awkwardness. </a:t>
            </a:r>
            <a:r>
              <a:rPr lang="en-GB" sz="2300" b="1" dirty="0" smtClean="0">
                <a:solidFill>
                  <a:srgbClr val="FF0000"/>
                </a:solidFill>
                <a:latin typeface="Helvetica Neue"/>
              </a:rPr>
              <a:t>How do UK TV shows fit this ideology? </a:t>
            </a:r>
          </a:p>
        </p:txBody>
      </p:sp>
      <p:pic>
        <p:nvPicPr>
          <p:cNvPr id="38922" name="Picture 10" descr="http://ilarge.listal.com/image/1434066/936full-the-inbetweeners-poster.jpg"/>
          <p:cNvPicPr>
            <a:picLocks noChangeAspect="1" noChangeArrowheads="1"/>
          </p:cNvPicPr>
          <p:nvPr/>
        </p:nvPicPr>
        <p:blipFill>
          <a:blip r:embed="rId2" cstate="print"/>
          <a:srcRect/>
          <a:stretch>
            <a:fillRect/>
          </a:stretch>
        </p:blipFill>
        <p:spPr bwMode="auto">
          <a:xfrm>
            <a:off x="0" y="2441681"/>
            <a:ext cx="3001660" cy="4416319"/>
          </a:xfrm>
          <a:prstGeom prst="rect">
            <a:avLst/>
          </a:prstGeom>
          <a:noFill/>
        </p:spPr>
      </p:pic>
      <p:pic>
        <p:nvPicPr>
          <p:cNvPr id="38924" name="Picture 12" descr="http://2.bp.blogspot.com/-1D3pPnxj9kY/Tb9nfHTw7bI/AAAAAAAAAFM/ZHQ79tBDVtc/s1600/misfits_2009_2051_poster.jpg"/>
          <p:cNvPicPr>
            <a:picLocks noChangeAspect="1" noChangeArrowheads="1"/>
          </p:cNvPicPr>
          <p:nvPr/>
        </p:nvPicPr>
        <p:blipFill>
          <a:blip r:embed="rId3" cstate="print"/>
          <a:srcRect/>
          <a:stretch>
            <a:fillRect/>
          </a:stretch>
        </p:blipFill>
        <p:spPr bwMode="auto">
          <a:xfrm>
            <a:off x="3019425" y="2435335"/>
            <a:ext cx="3143250" cy="4422665"/>
          </a:xfrm>
          <a:prstGeom prst="rect">
            <a:avLst/>
          </a:prstGeom>
          <a:noFill/>
        </p:spPr>
      </p:pic>
      <p:pic>
        <p:nvPicPr>
          <p:cNvPr id="38928" name="Picture 16" descr="http://www.creativereview.co.uk/images/uploads/2008/01/bathroom_tx.jpg"/>
          <p:cNvPicPr>
            <a:picLocks noChangeAspect="1" noChangeArrowheads="1"/>
          </p:cNvPicPr>
          <p:nvPr/>
        </p:nvPicPr>
        <p:blipFill>
          <a:blip r:embed="rId4" cstate="print"/>
          <a:srcRect/>
          <a:stretch>
            <a:fillRect/>
          </a:stretch>
        </p:blipFill>
        <p:spPr bwMode="auto">
          <a:xfrm>
            <a:off x="6210300" y="2466234"/>
            <a:ext cx="2933700" cy="4391766"/>
          </a:xfrm>
          <a:prstGeom prst="rect">
            <a:avLst/>
          </a:prstGeom>
          <a:noFill/>
        </p:spPr>
      </p:pic>
    </p:spTree>
    <p:extLst>
      <p:ext uri="{BB962C8B-B14F-4D97-AF65-F5344CB8AC3E}">
        <p14:creationId xmlns:p14="http://schemas.microsoft.com/office/powerpoint/2010/main" val="246972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58165" y="852302"/>
            <a:ext cx="8170223" cy="707886"/>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Teenagers as </a:t>
            </a:r>
            <a:r>
              <a:rPr lang="en-GB" sz="4000" b="1" dirty="0" smtClean="0">
                <a:solidFill>
                  <a:srgbClr val="FF0000"/>
                </a:solidFill>
                <a:latin typeface="Arial" panose="020B0604020202020204" pitchFamily="34" charset="0"/>
                <a:cs typeface="Arial" panose="020B0604020202020204" pitchFamily="34" charset="0"/>
              </a:rPr>
              <a:t>‘fun’</a:t>
            </a:r>
            <a:endParaRPr lang="en-GB"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42436" y="1796282"/>
            <a:ext cx="5318975" cy="4585871"/>
          </a:xfrm>
          <a:prstGeom prst="rect">
            <a:avLst/>
          </a:prstGeom>
        </p:spPr>
        <p:txBody>
          <a:bodyPr wrap="square">
            <a:spAutoFit/>
          </a:bodyPr>
          <a:lstStyle/>
          <a:p>
            <a:pPr algn="just" fontAlgn="base"/>
            <a:r>
              <a:rPr lang="en-GB" sz="2200" dirty="0" smtClean="0">
                <a:solidFill>
                  <a:srgbClr val="000000"/>
                </a:solidFill>
                <a:latin typeface="Helvetica Neue"/>
              </a:rPr>
              <a:t>There </a:t>
            </a:r>
            <a:r>
              <a:rPr lang="en-GB" sz="2200" dirty="0">
                <a:solidFill>
                  <a:srgbClr val="000000"/>
                </a:solidFill>
                <a:latin typeface="Helvetica Neue"/>
              </a:rPr>
              <a:t>is a whole media industry aimed at </a:t>
            </a:r>
            <a:r>
              <a:rPr lang="en-GB" sz="2500" b="1" dirty="0">
                <a:solidFill>
                  <a:srgbClr val="FF0000"/>
                </a:solidFill>
                <a:latin typeface="Helvetica Neue"/>
              </a:rPr>
              <a:t>socially constructing youth</a:t>
            </a:r>
            <a:r>
              <a:rPr lang="en-GB" sz="2200" dirty="0">
                <a:solidFill>
                  <a:srgbClr val="000000"/>
                </a:solidFill>
                <a:latin typeface="Helvetica Neue"/>
              </a:rPr>
              <a:t> in terms of </a:t>
            </a:r>
            <a:r>
              <a:rPr lang="en-GB" sz="2500" b="1" dirty="0">
                <a:solidFill>
                  <a:srgbClr val="FF0000"/>
                </a:solidFill>
                <a:latin typeface="Helvetica Neue"/>
              </a:rPr>
              <a:t>lifestyle and identity</a:t>
            </a:r>
            <a:r>
              <a:rPr lang="en-GB" sz="2200" dirty="0">
                <a:solidFill>
                  <a:srgbClr val="000000"/>
                </a:solidFill>
                <a:latin typeface="Helvetica Neue"/>
              </a:rPr>
              <a:t>. Magazines are produced specifically for young people. Record companies, Internet music download sites, mobile telephone companies and radio stations all specifically target and attempt to shape the musical tastes of young people. Networking sites on the Internet, such as Facebook, </a:t>
            </a:r>
            <a:r>
              <a:rPr lang="en-GB" sz="2200" dirty="0" smtClean="0">
                <a:solidFill>
                  <a:srgbClr val="000000"/>
                </a:solidFill>
                <a:latin typeface="Helvetica Neue"/>
              </a:rPr>
              <a:t>Twitter </a:t>
            </a:r>
            <a:r>
              <a:rPr lang="en-GB" sz="2200" dirty="0">
                <a:solidFill>
                  <a:srgbClr val="000000"/>
                </a:solidFill>
                <a:latin typeface="Helvetica Neue"/>
              </a:rPr>
              <a:t>and </a:t>
            </a:r>
            <a:r>
              <a:rPr lang="en-GB" sz="2200" dirty="0" err="1" smtClean="0">
                <a:solidFill>
                  <a:srgbClr val="000000"/>
                </a:solidFill>
                <a:latin typeface="Helvetica Neue"/>
              </a:rPr>
              <a:t>Instagram</a:t>
            </a:r>
            <a:r>
              <a:rPr lang="en-GB" sz="2200" dirty="0" smtClean="0">
                <a:solidFill>
                  <a:srgbClr val="000000"/>
                </a:solidFill>
                <a:latin typeface="Helvetica Neue"/>
              </a:rPr>
              <a:t>, </a:t>
            </a:r>
            <a:r>
              <a:rPr lang="en-GB" sz="2200" dirty="0">
                <a:solidFill>
                  <a:srgbClr val="000000"/>
                </a:solidFill>
                <a:latin typeface="Helvetica Neue"/>
              </a:rPr>
              <a:t>allow youth to project their identities around the world</a:t>
            </a:r>
            <a:r>
              <a:rPr lang="en-GB" sz="2200" dirty="0" smtClean="0">
                <a:solidFill>
                  <a:srgbClr val="000000"/>
                </a:solidFill>
                <a:latin typeface="Helvetica Neue"/>
              </a:rPr>
              <a:t>.</a:t>
            </a:r>
            <a:endParaRPr lang="en-GB" sz="2200" dirty="0">
              <a:solidFill>
                <a:srgbClr val="000000"/>
              </a:solidFill>
              <a:latin typeface="Helvetica Neue"/>
            </a:endParaRPr>
          </a:p>
        </p:txBody>
      </p:sp>
      <p:pic>
        <p:nvPicPr>
          <p:cNvPr id="1026" name="Picture 2" descr="http://www.foliomag.com/files/images/sevent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411" y="1764294"/>
            <a:ext cx="3682589" cy="48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11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423260">
            <a:off x="3683910" y="1501691"/>
            <a:ext cx="5058554" cy="1200329"/>
          </a:xfrm>
          <a:prstGeom prst="rect">
            <a:avLst/>
          </a:prstGeom>
          <a:ln>
            <a:solidFill>
              <a:schemeClr val="tx1"/>
            </a:solidFill>
          </a:ln>
        </p:spPr>
        <p:txBody>
          <a:bodyPr wrap="square">
            <a:spAutoFit/>
          </a:bodyPr>
          <a:lstStyle/>
          <a:p>
            <a:r>
              <a:rPr lang="en-GB" sz="2400" dirty="0" smtClean="0">
                <a:solidFill>
                  <a:srgbClr val="000000"/>
                </a:solidFill>
                <a:latin typeface="Helvetica Neue"/>
              </a:rPr>
              <a:t>What about this positive representation appeals to society’s dominant (hegemonic) ideology? </a:t>
            </a:r>
            <a:endParaRPr lang="en-GB" sz="2400" dirty="0"/>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258165" y="71895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Why are teenagers represented </a:t>
            </a:r>
            <a:r>
              <a:rPr lang="en-GB" sz="4000" b="1" dirty="0" smtClean="0">
                <a:solidFill>
                  <a:srgbClr val="FF0000"/>
                </a:solidFill>
                <a:latin typeface="Arial" panose="020B0604020202020204" pitchFamily="34" charset="0"/>
                <a:cs typeface="Arial" panose="020B0604020202020204" pitchFamily="34" charset="0"/>
              </a:rPr>
              <a:t>positively</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5" name="TextBox 4"/>
          <p:cNvSpPr txBox="1"/>
          <p:nvPr/>
        </p:nvSpPr>
        <p:spPr>
          <a:xfrm>
            <a:off x="257174" y="3076575"/>
            <a:ext cx="5095876" cy="3416320"/>
          </a:xfrm>
          <a:prstGeom prst="rect">
            <a:avLst/>
          </a:prstGeom>
          <a:noFill/>
        </p:spPr>
        <p:txBody>
          <a:bodyPr wrap="square" rtlCol="0">
            <a:spAutoFit/>
          </a:bodyPr>
          <a:lstStyle/>
          <a:p>
            <a:pPr>
              <a:buFont typeface="Arial" pitchFamily="34" charset="0"/>
              <a:buChar char="•"/>
            </a:pPr>
            <a:r>
              <a:rPr lang="en-GB" sz="2400" dirty="0" smtClean="0"/>
              <a:t> Teenagers have their own money to spend on their own interests. It makes sense to sell them positive representations to identify with, so they’ll spend their money on these </a:t>
            </a:r>
            <a:r>
              <a:rPr lang="en-GB" sz="2400" dirty="0" err="1" smtClean="0"/>
              <a:t>aspirational</a:t>
            </a:r>
            <a:r>
              <a:rPr lang="en-GB" sz="2400" dirty="0" smtClean="0"/>
              <a:t> items.</a:t>
            </a:r>
          </a:p>
          <a:p>
            <a:pPr>
              <a:buFont typeface="Arial" pitchFamily="34" charset="0"/>
              <a:buChar char="•"/>
            </a:pPr>
            <a:r>
              <a:rPr lang="en-GB" sz="2400" dirty="0" smtClean="0"/>
              <a:t> These positive representations could act as ‘role models’ to encourage teenagers to act in a more positive way.</a:t>
            </a:r>
          </a:p>
        </p:txBody>
      </p:sp>
      <p:pic>
        <p:nvPicPr>
          <p:cNvPr id="37892" name="Picture 4" descr="http://www.hollyscoop.com/sites/hollyscoop.com/files/glee_green_1280x1024.jpg"/>
          <p:cNvPicPr>
            <a:picLocks noChangeAspect="1" noChangeArrowheads="1"/>
          </p:cNvPicPr>
          <p:nvPr/>
        </p:nvPicPr>
        <p:blipFill>
          <a:blip r:embed="rId2" cstate="print"/>
          <a:srcRect l="19429" t="6250" r="16714" b="22143"/>
          <a:stretch>
            <a:fillRect/>
          </a:stretch>
        </p:blipFill>
        <p:spPr bwMode="auto">
          <a:xfrm>
            <a:off x="5305424" y="3011179"/>
            <a:ext cx="3757221" cy="3370571"/>
          </a:xfrm>
          <a:prstGeom prst="rect">
            <a:avLst/>
          </a:prstGeom>
          <a:noFill/>
        </p:spPr>
      </p:pic>
    </p:spTree>
    <p:extLst>
      <p:ext uri="{BB962C8B-B14F-4D97-AF65-F5344CB8AC3E}">
        <p14:creationId xmlns:p14="http://schemas.microsoft.com/office/powerpoint/2010/main" val="25618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Rectangle 4"/>
          <p:cNvSpPr/>
          <p:nvPr/>
        </p:nvSpPr>
        <p:spPr>
          <a:xfrm>
            <a:off x="180536" y="834257"/>
            <a:ext cx="8792014" cy="1477328"/>
          </a:xfrm>
          <a:prstGeom prst="rect">
            <a:avLst/>
          </a:prstGeom>
        </p:spPr>
        <p:txBody>
          <a:bodyPr wrap="square">
            <a:spAutoFit/>
          </a:bodyPr>
          <a:lstStyle/>
          <a:p>
            <a:pPr fontAlgn="base"/>
            <a:r>
              <a:rPr lang="en-GB" sz="2200" dirty="0" smtClean="0">
                <a:solidFill>
                  <a:srgbClr val="000000"/>
                </a:solidFill>
                <a:latin typeface="Helvetica Neue"/>
              </a:rPr>
              <a:t>‘Fun’ teens are often popular, intelligent, fit conventional ideas of beauty, and have some sort of talent, overcoming any ethnic or economic disadvantage to celebrate diversity. </a:t>
            </a:r>
            <a:r>
              <a:rPr lang="en-GB" sz="2300" b="1" dirty="0" smtClean="0">
                <a:solidFill>
                  <a:srgbClr val="FF0000"/>
                </a:solidFill>
                <a:latin typeface="Helvetica Neue"/>
              </a:rPr>
              <a:t>How do Disney films fit this ideology? </a:t>
            </a:r>
            <a:r>
              <a:rPr lang="en-GB" sz="2300" b="1" dirty="0" smtClean="0">
                <a:solidFill>
                  <a:srgbClr val="000000"/>
                </a:solidFill>
                <a:latin typeface="Helvetica Neue"/>
              </a:rPr>
              <a:t>Can you think of any other examples?  </a:t>
            </a:r>
            <a:endParaRPr lang="en-GB" sz="2300" b="1" dirty="0">
              <a:solidFill>
                <a:srgbClr val="000000"/>
              </a:solidFill>
              <a:latin typeface="Helvetica Neue"/>
            </a:endParaRPr>
          </a:p>
        </p:txBody>
      </p:sp>
      <p:pic>
        <p:nvPicPr>
          <p:cNvPr id="38916" name="Picture 4" descr="http://img.hd-area.org/fullsize/b3a7f00a2e03bad47fb61aac030641bb_b49a6e9796ed90ab_API_.jpg?AP"/>
          <p:cNvPicPr>
            <a:picLocks noChangeAspect="1" noChangeArrowheads="1"/>
          </p:cNvPicPr>
          <p:nvPr/>
        </p:nvPicPr>
        <p:blipFill>
          <a:blip r:embed="rId2" cstate="print"/>
          <a:srcRect t="1548"/>
          <a:stretch>
            <a:fillRect/>
          </a:stretch>
        </p:blipFill>
        <p:spPr bwMode="auto">
          <a:xfrm>
            <a:off x="0" y="2581275"/>
            <a:ext cx="2948243" cy="4141787"/>
          </a:xfrm>
          <a:prstGeom prst="rect">
            <a:avLst/>
          </a:prstGeom>
          <a:noFill/>
        </p:spPr>
      </p:pic>
      <p:pic>
        <p:nvPicPr>
          <p:cNvPr id="38918" name="Picture 6" descr="http://cdnvideo.dolimg.com/cdn_assets/6c7ca7e2f862948d5c2dbea222a26876b3061f3b.jpg"/>
          <p:cNvPicPr>
            <a:picLocks noChangeAspect="1" noChangeArrowheads="1"/>
          </p:cNvPicPr>
          <p:nvPr/>
        </p:nvPicPr>
        <p:blipFill>
          <a:blip r:embed="rId3" cstate="print"/>
          <a:srcRect/>
          <a:stretch>
            <a:fillRect/>
          </a:stretch>
        </p:blipFill>
        <p:spPr bwMode="auto">
          <a:xfrm>
            <a:off x="6147484" y="2590800"/>
            <a:ext cx="2996516" cy="4105275"/>
          </a:xfrm>
          <a:prstGeom prst="rect">
            <a:avLst/>
          </a:prstGeom>
          <a:noFill/>
        </p:spPr>
      </p:pic>
      <p:pic>
        <p:nvPicPr>
          <p:cNvPr id="38920" name="Picture 8" descr="File:Teen Beach Movie poster.jpg"/>
          <p:cNvPicPr>
            <a:picLocks noChangeAspect="1" noChangeArrowheads="1"/>
          </p:cNvPicPr>
          <p:nvPr/>
        </p:nvPicPr>
        <p:blipFill>
          <a:blip r:embed="rId4" cstate="print"/>
          <a:srcRect/>
          <a:stretch>
            <a:fillRect/>
          </a:stretch>
        </p:blipFill>
        <p:spPr bwMode="auto">
          <a:xfrm>
            <a:off x="3003550" y="2590799"/>
            <a:ext cx="3093244" cy="4124325"/>
          </a:xfrm>
          <a:prstGeom prst="rect">
            <a:avLst/>
          </a:prstGeom>
          <a:noFill/>
        </p:spPr>
      </p:pic>
    </p:spTree>
    <p:extLst>
      <p:ext uri="{BB962C8B-B14F-4D97-AF65-F5344CB8AC3E}">
        <p14:creationId xmlns:p14="http://schemas.microsoft.com/office/powerpoint/2010/main" val="305952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TextBox 4"/>
          <p:cNvSpPr txBox="1"/>
          <p:nvPr/>
        </p:nvSpPr>
        <p:spPr>
          <a:xfrm>
            <a:off x="263430" y="828249"/>
            <a:ext cx="8475260" cy="1938992"/>
          </a:xfrm>
          <a:prstGeom prst="rect">
            <a:avLst/>
          </a:prstGeom>
          <a:noFill/>
        </p:spPr>
        <p:txBody>
          <a:bodyPr wrap="square" rtlCol="0">
            <a:spAutoFit/>
          </a:bodyPr>
          <a:lstStyle/>
          <a:p>
            <a:r>
              <a:rPr lang="en-GB" sz="2400" dirty="0" smtClean="0"/>
              <a:t>Let’s look at some texts featuring teenagers. </a:t>
            </a:r>
            <a:r>
              <a:rPr lang="en-GB" sz="2400" b="1" dirty="0" smtClean="0">
                <a:solidFill>
                  <a:srgbClr val="FF0000"/>
                </a:solidFill>
              </a:rPr>
              <a:t>Make notes on your given text and be prepared to share your ideas with the class.</a:t>
            </a:r>
          </a:p>
          <a:p>
            <a:endParaRPr lang="en-GB" sz="2400" dirty="0" smtClean="0"/>
          </a:p>
          <a:p>
            <a:r>
              <a:rPr lang="en-GB" sz="2400" dirty="0" smtClean="0"/>
              <a:t>Does your text represent teenagers as ‘trouble’ or as ‘fun’ or as both? Is it a challenging or stereotypical representation?</a:t>
            </a:r>
            <a:endParaRPr lang="en-GB" sz="2400" dirty="0"/>
          </a:p>
        </p:txBody>
      </p:sp>
      <p:sp>
        <p:nvSpPr>
          <p:cNvPr id="6" name="TextBox 5"/>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
        <p:nvSpPr>
          <p:cNvPr id="7" name="TextBox 6"/>
          <p:cNvSpPr txBox="1"/>
          <p:nvPr/>
        </p:nvSpPr>
        <p:spPr>
          <a:xfrm>
            <a:off x="272955" y="3411940"/>
            <a:ext cx="8679976" cy="1015663"/>
          </a:xfrm>
          <a:prstGeom prst="rect">
            <a:avLst/>
          </a:prstGeom>
          <a:solidFill>
            <a:schemeClr val="accent6">
              <a:lumMod val="40000"/>
              <a:lumOff val="60000"/>
            </a:schemeClr>
          </a:solidFill>
          <a:ln>
            <a:solidFill>
              <a:schemeClr val="tx1"/>
            </a:solidFill>
          </a:ln>
        </p:spPr>
        <p:txBody>
          <a:bodyPr wrap="square" rtlCol="0">
            <a:spAutoFit/>
          </a:bodyPr>
          <a:lstStyle/>
          <a:p>
            <a:r>
              <a:rPr lang="en-GB" sz="2000" b="1" dirty="0" smtClean="0"/>
              <a:t>Text 1:</a:t>
            </a:r>
            <a:r>
              <a:rPr lang="en-GB" sz="2000" dirty="0" smtClean="0"/>
              <a:t> ‘</a:t>
            </a:r>
            <a:r>
              <a:rPr lang="en-GB" sz="2000" dirty="0" err="1" smtClean="0"/>
              <a:t>Kidulthood</a:t>
            </a:r>
            <a:r>
              <a:rPr lang="en-GB" sz="2000" dirty="0" smtClean="0"/>
              <a:t>’ trailer			</a:t>
            </a:r>
            <a:r>
              <a:rPr lang="en-GB" sz="2000" b="1" dirty="0" smtClean="0"/>
              <a:t>Text 2: </a:t>
            </a:r>
            <a:r>
              <a:rPr lang="en-GB" sz="2000" dirty="0" smtClean="0"/>
              <a:t>‘Boots’ advert </a:t>
            </a:r>
          </a:p>
          <a:p>
            <a:r>
              <a:rPr lang="en-GB" sz="2000" b="1" dirty="0" smtClean="0"/>
              <a:t>Text 3: </a:t>
            </a:r>
            <a:r>
              <a:rPr lang="en-GB" sz="2000" dirty="0" smtClean="0"/>
              <a:t>‘Misfits’ trailer			</a:t>
            </a:r>
            <a:r>
              <a:rPr lang="en-GB" sz="2000" b="1" dirty="0" smtClean="0"/>
              <a:t>Text 4: </a:t>
            </a:r>
            <a:r>
              <a:rPr lang="en-GB" sz="2000" dirty="0" smtClean="0"/>
              <a:t>‘Skins’ trailer</a:t>
            </a:r>
          </a:p>
          <a:p>
            <a:r>
              <a:rPr lang="en-GB" sz="2000" b="1" dirty="0" smtClean="0"/>
              <a:t>Text 5: </a:t>
            </a:r>
            <a:r>
              <a:rPr lang="en-GB" sz="2000" dirty="0" smtClean="0"/>
              <a:t>‘Scouting’ advert			</a:t>
            </a:r>
            <a:r>
              <a:rPr lang="en-GB" sz="2000" b="1" dirty="0" smtClean="0"/>
              <a:t>Text 6: </a:t>
            </a:r>
            <a:r>
              <a:rPr lang="en-GB" sz="2000" dirty="0" smtClean="0"/>
              <a:t>‘High School Musical’ trailer</a:t>
            </a:r>
            <a:endParaRPr lang="en-GB" sz="2000" dirty="0"/>
          </a:p>
        </p:txBody>
      </p:sp>
    </p:spTree>
    <p:extLst>
      <p:ext uri="{BB962C8B-B14F-4D97-AF65-F5344CB8AC3E}">
        <p14:creationId xmlns:p14="http://schemas.microsoft.com/office/powerpoint/2010/main" val="3586860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423260">
            <a:off x="3712484" y="2063665"/>
            <a:ext cx="5058554" cy="1200329"/>
          </a:xfrm>
          <a:prstGeom prst="rect">
            <a:avLst/>
          </a:prstGeom>
          <a:ln>
            <a:solidFill>
              <a:schemeClr val="tx1"/>
            </a:solidFill>
          </a:ln>
        </p:spPr>
        <p:txBody>
          <a:bodyPr wrap="square">
            <a:spAutoFit/>
          </a:bodyPr>
          <a:lstStyle/>
          <a:p>
            <a:r>
              <a:rPr lang="en-GB" sz="2400" dirty="0" smtClean="0">
                <a:solidFill>
                  <a:srgbClr val="000000"/>
                </a:solidFill>
                <a:latin typeface="Helvetica Neue"/>
              </a:rPr>
              <a:t>Why might this be? How does it fit the dominant ideologies of those societies?</a:t>
            </a:r>
            <a:endParaRPr lang="en-GB" sz="2400" dirty="0"/>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258165" y="71895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Is there a difference between </a:t>
            </a:r>
            <a:r>
              <a:rPr lang="en-GB" sz="4000" b="1" dirty="0" smtClean="0">
                <a:solidFill>
                  <a:srgbClr val="FF0000"/>
                </a:solidFill>
                <a:latin typeface="Arial" panose="020B0604020202020204" pitchFamily="34" charset="0"/>
                <a:cs typeface="Arial" panose="020B0604020202020204" pitchFamily="34" charset="0"/>
              </a:rPr>
              <a:t>UK and US</a:t>
            </a:r>
            <a:r>
              <a:rPr lang="en-GB" sz="4000" dirty="0" smtClean="0">
                <a:latin typeface="Arial" panose="020B0604020202020204" pitchFamily="34" charset="0"/>
                <a:cs typeface="Arial" panose="020B0604020202020204" pitchFamily="34" charset="0"/>
              </a:rPr>
              <a:t> representations of teens? </a:t>
            </a:r>
            <a:endParaRPr lang="en-GB" sz="4000" dirty="0">
              <a:latin typeface="Arial" panose="020B0604020202020204" pitchFamily="34" charset="0"/>
              <a:cs typeface="Arial" panose="020B0604020202020204" pitchFamily="34" charset="0"/>
            </a:endParaRPr>
          </a:p>
        </p:txBody>
      </p:sp>
      <p:sp>
        <p:nvSpPr>
          <p:cNvPr id="7" name="TextBox 6"/>
          <p:cNvSpPr txBox="1"/>
          <p:nvPr/>
        </p:nvSpPr>
        <p:spPr>
          <a:xfrm>
            <a:off x="295275" y="2438400"/>
            <a:ext cx="3238500" cy="4185761"/>
          </a:xfrm>
          <a:prstGeom prst="rect">
            <a:avLst/>
          </a:prstGeom>
          <a:noFill/>
          <a:ln>
            <a:solidFill>
              <a:schemeClr val="tx1"/>
            </a:solidFill>
          </a:ln>
        </p:spPr>
        <p:txBody>
          <a:bodyPr wrap="square" rtlCol="0">
            <a:spAutoFit/>
          </a:bodyPr>
          <a:lstStyle/>
          <a:p>
            <a:r>
              <a:rPr lang="en-GB" sz="2800" b="1" dirty="0" smtClean="0">
                <a:solidFill>
                  <a:srgbClr val="FF0000"/>
                </a:solidFill>
              </a:rPr>
              <a:t>Homework:</a:t>
            </a:r>
          </a:p>
          <a:p>
            <a:endParaRPr lang="en-GB" dirty="0" smtClean="0"/>
          </a:p>
          <a:p>
            <a:r>
              <a:rPr lang="en-GB" sz="2000" dirty="0" smtClean="0"/>
              <a:t>Using the suggested texts (and any of your own), analyse the representations of teens in either the UK or the US media.</a:t>
            </a:r>
          </a:p>
          <a:p>
            <a:endParaRPr lang="en-GB" sz="2000" dirty="0" smtClean="0"/>
          </a:p>
          <a:p>
            <a:r>
              <a:rPr lang="en-GB" sz="2000" dirty="0" smtClean="0"/>
              <a:t>Bring your ideas to next lesson, ready to discuss whether there is a difference and, if so, why that difference exists. </a:t>
            </a:r>
            <a:endParaRPr lang="en-GB" sz="2000" dirty="0"/>
          </a:p>
        </p:txBody>
      </p:sp>
      <p:sp>
        <p:nvSpPr>
          <p:cNvPr id="8" name="TextBox 7"/>
          <p:cNvSpPr txBox="1"/>
          <p:nvPr/>
        </p:nvSpPr>
        <p:spPr>
          <a:xfrm>
            <a:off x="3781425" y="3600450"/>
            <a:ext cx="5095875" cy="369332"/>
          </a:xfrm>
          <a:prstGeom prst="rect">
            <a:avLst/>
          </a:prstGeom>
          <a:noFill/>
        </p:spPr>
        <p:txBody>
          <a:bodyPr wrap="square" rtlCol="0">
            <a:spAutoFit/>
          </a:bodyPr>
          <a:lstStyle/>
          <a:p>
            <a:r>
              <a:rPr lang="en-GB" b="1" dirty="0" smtClean="0">
                <a:solidFill>
                  <a:srgbClr val="FF0000"/>
                </a:solidFill>
              </a:rPr>
              <a:t>Suggested texts:</a:t>
            </a:r>
          </a:p>
        </p:txBody>
      </p:sp>
      <p:sp>
        <p:nvSpPr>
          <p:cNvPr id="9" name="TextBox 8"/>
          <p:cNvSpPr txBox="1"/>
          <p:nvPr/>
        </p:nvSpPr>
        <p:spPr>
          <a:xfrm>
            <a:off x="3867150" y="4076700"/>
            <a:ext cx="2333625" cy="2646878"/>
          </a:xfrm>
          <a:prstGeom prst="rect">
            <a:avLst/>
          </a:prstGeom>
          <a:noFill/>
        </p:spPr>
        <p:txBody>
          <a:bodyPr wrap="square" rtlCol="0">
            <a:spAutoFit/>
          </a:bodyPr>
          <a:lstStyle/>
          <a:p>
            <a:r>
              <a:rPr lang="en-GB" sz="2200" b="1" dirty="0" smtClean="0"/>
              <a:t>UK</a:t>
            </a:r>
          </a:p>
          <a:p>
            <a:endParaRPr lang="en-GB" dirty="0" smtClean="0"/>
          </a:p>
          <a:p>
            <a:r>
              <a:rPr lang="en-GB" dirty="0" smtClean="0"/>
              <a:t>Misfits</a:t>
            </a:r>
          </a:p>
          <a:p>
            <a:r>
              <a:rPr lang="en-GB" dirty="0" smtClean="0"/>
              <a:t>Skins</a:t>
            </a:r>
          </a:p>
          <a:p>
            <a:r>
              <a:rPr lang="en-GB" dirty="0" err="1" smtClean="0"/>
              <a:t>Inbetweeners</a:t>
            </a:r>
            <a:endParaRPr lang="en-GB" dirty="0" smtClean="0"/>
          </a:p>
          <a:p>
            <a:r>
              <a:rPr lang="en-GB" dirty="0" err="1" smtClean="0"/>
              <a:t>Kidulthood</a:t>
            </a:r>
            <a:endParaRPr lang="en-GB" dirty="0" smtClean="0"/>
          </a:p>
          <a:p>
            <a:r>
              <a:rPr lang="en-GB" dirty="0" err="1" smtClean="0"/>
              <a:t>Hollyoaks</a:t>
            </a:r>
            <a:endParaRPr lang="en-GB" dirty="0" smtClean="0"/>
          </a:p>
          <a:p>
            <a:r>
              <a:rPr lang="en-GB" dirty="0" err="1" smtClean="0"/>
              <a:t>Eastenders</a:t>
            </a:r>
            <a:r>
              <a:rPr lang="en-GB" dirty="0" smtClean="0"/>
              <a:t>, Corrie etc.</a:t>
            </a:r>
          </a:p>
          <a:p>
            <a:r>
              <a:rPr lang="en-GB" dirty="0" smtClean="0"/>
              <a:t>Waterloo Road</a:t>
            </a:r>
          </a:p>
        </p:txBody>
      </p:sp>
      <p:sp>
        <p:nvSpPr>
          <p:cNvPr id="10" name="TextBox 9"/>
          <p:cNvSpPr txBox="1"/>
          <p:nvPr/>
        </p:nvSpPr>
        <p:spPr>
          <a:xfrm>
            <a:off x="6515100" y="3501152"/>
            <a:ext cx="2333625" cy="3200876"/>
          </a:xfrm>
          <a:prstGeom prst="rect">
            <a:avLst/>
          </a:prstGeom>
          <a:noFill/>
        </p:spPr>
        <p:txBody>
          <a:bodyPr wrap="square" rtlCol="0">
            <a:spAutoFit/>
          </a:bodyPr>
          <a:lstStyle/>
          <a:p>
            <a:r>
              <a:rPr lang="en-GB" sz="2200" b="1" dirty="0" smtClean="0"/>
              <a:t>US</a:t>
            </a:r>
          </a:p>
          <a:p>
            <a:endParaRPr lang="en-GB" dirty="0" smtClean="0"/>
          </a:p>
          <a:p>
            <a:r>
              <a:rPr lang="en-GB" dirty="0" smtClean="0"/>
              <a:t>90210</a:t>
            </a:r>
          </a:p>
          <a:p>
            <a:r>
              <a:rPr lang="en-GB" dirty="0" smtClean="0"/>
              <a:t>Glee</a:t>
            </a:r>
          </a:p>
          <a:p>
            <a:r>
              <a:rPr lang="en-GB" dirty="0" smtClean="0"/>
              <a:t>Gossip Girl</a:t>
            </a:r>
          </a:p>
          <a:p>
            <a:r>
              <a:rPr lang="en-GB" dirty="0" smtClean="0"/>
              <a:t>The OC</a:t>
            </a:r>
          </a:p>
          <a:p>
            <a:r>
              <a:rPr lang="en-GB" dirty="0" err="1" smtClean="0"/>
              <a:t>Smallville</a:t>
            </a:r>
            <a:endParaRPr lang="en-GB" dirty="0" smtClean="0"/>
          </a:p>
          <a:p>
            <a:r>
              <a:rPr lang="en-GB" dirty="0" err="1" smtClean="0"/>
              <a:t>Suburgatory</a:t>
            </a:r>
            <a:endParaRPr lang="en-GB" dirty="0" smtClean="0"/>
          </a:p>
          <a:p>
            <a:r>
              <a:rPr lang="en-GB" dirty="0" smtClean="0"/>
              <a:t>Teen Wolf</a:t>
            </a:r>
          </a:p>
          <a:p>
            <a:r>
              <a:rPr lang="en-GB" dirty="0" smtClean="0"/>
              <a:t>The Vampire Diaries</a:t>
            </a:r>
          </a:p>
          <a:p>
            <a:r>
              <a:rPr lang="en-GB" dirty="0" smtClean="0"/>
              <a:t>One Tree Hill</a:t>
            </a:r>
          </a:p>
        </p:txBody>
      </p:sp>
    </p:spTree>
    <p:extLst>
      <p:ext uri="{BB962C8B-B14F-4D97-AF65-F5344CB8AC3E}">
        <p14:creationId xmlns:p14="http://schemas.microsoft.com/office/powerpoint/2010/main" val="2057281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58165" y="85230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Focus on typical ideologies about </a:t>
            </a:r>
            <a:r>
              <a:rPr lang="en-GB" sz="4000" b="1" dirty="0" smtClean="0">
                <a:solidFill>
                  <a:srgbClr val="FF0000"/>
                </a:solidFill>
                <a:latin typeface="Arial" panose="020B0604020202020204" pitchFamily="34" charset="0"/>
                <a:cs typeface="Arial" panose="020B0604020202020204" pitchFamily="34" charset="0"/>
              </a:rPr>
              <a:t>teenagers</a:t>
            </a:r>
            <a:endParaRPr lang="en-GB"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42436" y="2320157"/>
            <a:ext cx="5318975" cy="3570208"/>
          </a:xfrm>
          <a:prstGeom prst="rect">
            <a:avLst/>
          </a:prstGeom>
        </p:spPr>
        <p:txBody>
          <a:bodyPr wrap="square">
            <a:spAutoFit/>
          </a:bodyPr>
          <a:lstStyle/>
          <a:p>
            <a:pPr fontAlgn="base"/>
            <a:r>
              <a:rPr lang="en-GB" sz="2000" dirty="0">
                <a:solidFill>
                  <a:srgbClr val="000000"/>
                </a:solidFill>
                <a:latin typeface="Helvetica Neue"/>
              </a:rPr>
              <a:t>There are generally two very broad ways in which young people have </a:t>
            </a:r>
            <a:r>
              <a:rPr lang="en-GB" sz="2000" dirty="0" smtClean="0">
                <a:solidFill>
                  <a:srgbClr val="000000"/>
                </a:solidFill>
                <a:latin typeface="Helvetica Neue"/>
              </a:rPr>
              <a:t>been targeted </a:t>
            </a:r>
            <a:r>
              <a:rPr lang="en-GB" sz="2000" dirty="0">
                <a:solidFill>
                  <a:srgbClr val="000000"/>
                </a:solidFill>
                <a:latin typeface="Helvetica Neue"/>
              </a:rPr>
              <a:t>and portrayed by the media in Britain</a:t>
            </a:r>
            <a:r>
              <a:rPr lang="en-GB" sz="2000" dirty="0" smtClean="0">
                <a:solidFill>
                  <a:srgbClr val="000000"/>
                </a:solidFill>
                <a:latin typeface="Helvetica Neue"/>
              </a:rPr>
              <a:t>.</a:t>
            </a:r>
          </a:p>
          <a:p>
            <a:pPr fontAlgn="base"/>
            <a:endParaRPr lang="en-GB" sz="2000" dirty="0" smtClean="0">
              <a:solidFill>
                <a:srgbClr val="000000"/>
              </a:solidFill>
              <a:latin typeface="Helvetica Neue"/>
            </a:endParaRPr>
          </a:p>
          <a:p>
            <a:pPr fontAlgn="base"/>
            <a:r>
              <a:rPr lang="en-GB" sz="2000" dirty="0" smtClean="0">
                <a:solidFill>
                  <a:srgbClr val="000000"/>
                </a:solidFill>
                <a:latin typeface="Helvetica Neue"/>
              </a:rPr>
              <a:t>Dick </a:t>
            </a:r>
            <a:r>
              <a:rPr lang="en-GB" sz="2000" dirty="0" err="1" smtClean="0">
                <a:solidFill>
                  <a:srgbClr val="000000"/>
                </a:solidFill>
                <a:latin typeface="Helvetica Neue"/>
              </a:rPr>
              <a:t>Hebdige</a:t>
            </a:r>
            <a:r>
              <a:rPr lang="en-GB" sz="2000" dirty="0" smtClean="0">
                <a:solidFill>
                  <a:srgbClr val="000000"/>
                </a:solidFill>
                <a:latin typeface="Helvetica Neue"/>
              </a:rPr>
              <a:t> in his ‘Subcultures’ book (1979)  identified these two representations: </a:t>
            </a:r>
            <a:endParaRPr lang="en-GB" sz="2000" dirty="0">
              <a:solidFill>
                <a:srgbClr val="000000"/>
              </a:solidFill>
              <a:latin typeface="Helvetica Neue"/>
            </a:endParaRPr>
          </a:p>
          <a:p>
            <a:pPr algn="just" fontAlgn="base"/>
            <a:endParaRPr lang="en-GB" dirty="0" smtClean="0">
              <a:solidFill>
                <a:srgbClr val="000000"/>
              </a:solidFill>
              <a:latin typeface="Helvetica Neue"/>
            </a:endParaRPr>
          </a:p>
          <a:p>
            <a:pPr algn="just" fontAlgn="base"/>
            <a:r>
              <a:rPr lang="en-GB" sz="2400" dirty="0" smtClean="0">
                <a:solidFill>
                  <a:srgbClr val="000000"/>
                </a:solidFill>
                <a:latin typeface="Helvetica Neue"/>
              </a:rPr>
              <a:t>Teenagers as </a:t>
            </a:r>
            <a:r>
              <a:rPr lang="en-GB" sz="3200" b="1" dirty="0" smtClean="0">
                <a:solidFill>
                  <a:srgbClr val="FF0000"/>
                </a:solidFill>
                <a:latin typeface="Helvetica Neue"/>
              </a:rPr>
              <a:t>‘trouble’</a:t>
            </a:r>
          </a:p>
          <a:p>
            <a:pPr algn="just" fontAlgn="base"/>
            <a:endParaRPr lang="en-GB" sz="2400" dirty="0" smtClean="0">
              <a:solidFill>
                <a:srgbClr val="000000"/>
              </a:solidFill>
              <a:latin typeface="Helvetica Neue"/>
            </a:endParaRPr>
          </a:p>
          <a:p>
            <a:pPr algn="just" fontAlgn="base"/>
            <a:r>
              <a:rPr lang="en-GB" sz="2400" dirty="0" smtClean="0">
                <a:solidFill>
                  <a:srgbClr val="000000"/>
                </a:solidFill>
                <a:latin typeface="Helvetica Neue"/>
              </a:rPr>
              <a:t>Teenagers as </a:t>
            </a:r>
            <a:r>
              <a:rPr lang="en-GB" sz="3200" b="1" dirty="0" smtClean="0">
                <a:solidFill>
                  <a:srgbClr val="FF0000"/>
                </a:solidFill>
                <a:latin typeface="Helvetica Neue"/>
              </a:rPr>
              <a:t>‘fun’</a:t>
            </a:r>
            <a:endParaRPr lang="en-GB" sz="3200" b="1" dirty="0">
              <a:solidFill>
                <a:srgbClr val="FF0000"/>
              </a:solidFill>
              <a:latin typeface="Helvetica Neue"/>
            </a:endParaRPr>
          </a:p>
        </p:txBody>
      </p:sp>
      <p:pic>
        <p:nvPicPr>
          <p:cNvPr id="35842" name="Picture 2" descr="http://thumbs.dreamstime.com/z/teenagers-having-fun-playing-video-games-11933169.jpg"/>
          <p:cNvPicPr>
            <a:picLocks noChangeAspect="1" noChangeArrowheads="1"/>
          </p:cNvPicPr>
          <p:nvPr/>
        </p:nvPicPr>
        <p:blipFill>
          <a:blip r:embed="rId2" cstate="print"/>
          <a:srcRect/>
          <a:stretch>
            <a:fillRect/>
          </a:stretch>
        </p:blipFill>
        <p:spPr bwMode="auto">
          <a:xfrm>
            <a:off x="5146710" y="4143375"/>
            <a:ext cx="3838539" cy="2562225"/>
          </a:xfrm>
          <a:prstGeom prst="rect">
            <a:avLst/>
          </a:prstGeom>
          <a:noFill/>
        </p:spPr>
      </p:pic>
      <p:pic>
        <p:nvPicPr>
          <p:cNvPr id="35844" name="Picture 4" descr="http://i.telegraph.co.uk/multimedia/archive/01389/youths_hoodie_1389678c.jpg"/>
          <p:cNvPicPr>
            <a:picLocks noChangeAspect="1" noChangeArrowheads="1"/>
          </p:cNvPicPr>
          <p:nvPr/>
        </p:nvPicPr>
        <p:blipFill>
          <a:blip r:embed="rId3" cstate="print"/>
          <a:srcRect/>
          <a:stretch>
            <a:fillRect/>
          </a:stretch>
        </p:blipFill>
        <p:spPr bwMode="auto">
          <a:xfrm>
            <a:off x="5705474" y="1860564"/>
            <a:ext cx="3295651" cy="2063364"/>
          </a:xfrm>
          <a:prstGeom prst="rect">
            <a:avLst/>
          </a:prstGeom>
          <a:noFill/>
        </p:spPr>
      </p:pic>
    </p:spTree>
    <p:extLst>
      <p:ext uri="{BB962C8B-B14F-4D97-AF65-F5344CB8AC3E}">
        <p14:creationId xmlns:p14="http://schemas.microsoft.com/office/powerpoint/2010/main" val="1250035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Rectangle 4"/>
          <p:cNvSpPr/>
          <p:nvPr/>
        </p:nvSpPr>
        <p:spPr>
          <a:xfrm>
            <a:off x="4114800" y="1634174"/>
            <a:ext cx="5029200" cy="5078313"/>
          </a:xfrm>
          <a:prstGeom prst="rect">
            <a:avLst/>
          </a:prstGeom>
        </p:spPr>
        <p:txBody>
          <a:bodyPr wrap="square">
            <a:spAutoFit/>
          </a:bodyPr>
          <a:lstStyle/>
          <a:p>
            <a:pPr fontAlgn="base"/>
            <a:r>
              <a:rPr lang="en-GB" sz="2000" dirty="0" smtClean="0">
                <a:solidFill>
                  <a:srgbClr val="000000"/>
                </a:solidFill>
                <a:latin typeface="Helvetica Neue"/>
              </a:rPr>
              <a:t>Youth </a:t>
            </a:r>
            <a:r>
              <a:rPr lang="en-GB" sz="2000" dirty="0">
                <a:solidFill>
                  <a:srgbClr val="000000"/>
                </a:solidFill>
                <a:latin typeface="Helvetica Neue"/>
              </a:rPr>
              <a:t>are often portrayed by news media as a </a:t>
            </a:r>
            <a:r>
              <a:rPr lang="en-GB" sz="2400" b="1" dirty="0">
                <a:solidFill>
                  <a:srgbClr val="FF0000"/>
                </a:solidFill>
                <a:latin typeface="Helvetica Neue"/>
              </a:rPr>
              <a:t>social problem</a:t>
            </a:r>
            <a:r>
              <a:rPr lang="en-GB" sz="2000" dirty="0">
                <a:solidFill>
                  <a:srgbClr val="000000"/>
                </a:solidFill>
                <a:latin typeface="Helvetica Neue"/>
              </a:rPr>
              <a:t>, as immoral or anti-authority and consequently constructed as </a:t>
            </a:r>
            <a:r>
              <a:rPr lang="en-GB" sz="2400" b="1" dirty="0" smtClean="0">
                <a:solidFill>
                  <a:srgbClr val="FF0000"/>
                </a:solidFill>
                <a:latin typeface="Helvetica Neue"/>
              </a:rPr>
              <a:t>‘folk devils’</a:t>
            </a:r>
            <a:r>
              <a:rPr lang="en-GB" sz="2000" dirty="0">
                <a:solidFill>
                  <a:srgbClr val="000000"/>
                </a:solidFill>
                <a:latin typeface="Helvetica Neue"/>
              </a:rPr>
              <a:t> as part of a</a:t>
            </a:r>
            <a:r>
              <a:rPr lang="en-GB" sz="2400" dirty="0">
                <a:solidFill>
                  <a:srgbClr val="000000"/>
                </a:solidFill>
                <a:latin typeface="Helvetica Neue"/>
              </a:rPr>
              <a:t> </a:t>
            </a:r>
            <a:r>
              <a:rPr lang="en-GB" sz="2400" b="1" dirty="0">
                <a:solidFill>
                  <a:srgbClr val="FF0000"/>
                </a:solidFill>
                <a:latin typeface="Helvetica Neue"/>
              </a:rPr>
              <a:t>moral panic</a:t>
            </a:r>
            <a:r>
              <a:rPr lang="en-GB" sz="2400" dirty="0">
                <a:solidFill>
                  <a:srgbClr val="000000"/>
                </a:solidFill>
                <a:latin typeface="Helvetica Neue"/>
              </a:rPr>
              <a:t>. </a:t>
            </a:r>
            <a:endParaRPr lang="en-GB" sz="2400" dirty="0" smtClean="0">
              <a:solidFill>
                <a:srgbClr val="000000"/>
              </a:solidFill>
              <a:latin typeface="Helvetica Neue"/>
            </a:endParaRPr>
          </a:p>
          <a:p>
            <a:pPr fontAlgn="base"/>
            <a:endParaRPr lang="en-GB" sz="2400" dirty="0">
              <a:solidFill>
                <a:srgbClr val="000000"/>
              </a:solidFill>
              <a:latin typeface="Helvetica Neue"/>
            </a:endParaRPr>
          </a:p>
          <a:p>
            <a:pPr fontAlgn="base"/>
            <a:r>
              <a:rPr lang="en-GB" sz="2000" dirty="0" smtClean="0">
                <a:solidFill>
                  <a:srgbClr val="000000"/>
                </a:solidFill>
                <a:latin typeface="Helvetica Neue"/>
              </a:rPr>
              <a:t>The </a:t>
            </a:r>
            <a:r>
              <a:rPr lang="en-GB" sz="2000" dirty="0">
                <a:solidFill>
                  <a:srgbClr val="000000"/>
                </a:solidFill>
                <a:latin typeface="Helvetica Neue"/>
              </a:rPr>
              <a:t>majority of </a:t>
            </a:r>
            <a:r>
              <a:rPr lang="en-GB" sz="2800" b="1" dirty="0">
                <a:solidFill>
                  <a:srgbClr val="FF0000"/>
                </a:solidFill>
                <a:latin typeface="Helvetica Neue"/>
              </a:rPr>
              <a:t>moral panics </a:t>
            </a:r>
            <a:r>
              <a:rPr lang="en-GB" sz="2000" dirty="0">
                <a:solidFill>
                  <a:srgbClr val="000000"/>
                </a:solidFill>
                <a:latin typeface="Helvetica Neue"/>
              </a:rPr>
              <a:t>since the 1950s have been manufactured around concerns about young people’s behaviour, such as their membership of specific ‘deviant’ sub-cultures (e.g., teddy boys, hoodies) or because their behaviour (e.g., drug taking or binge drinking) has attracted the disapproval of those in authority</a:t>
            </a:r>
            <a:r>
              <a:rPr lang="en-GB" sz="2000" dirty="0" smtClean="0">
                <a:solidFill>
                  <a:srgbClr val="000000"/>
                </a:solidFill>
                <a:latin typeface="Helvetica Neue"/>
              </a:rPr>
              <a:t>.</a:t>
            </a:r>
            <a:endParaRPr lang="en-GB" sz="2000" dirty="0">
              <a:solidFill>
                <a:srgbClr val="000000"/>
              </a:solidFill>
              <a:latin typeface="Helvetica Neue"/>
            </a:endParaRPr>
          </a:p>
        </p:txBody>
      </p:sp>
      <p:pic>
        <p:nvPicPr>
          <p:cNvPr id="2050" name="Picture 2" descr="http://i.telegraph.co.uk/multimedia/archive/00660/news-graphics-2008-_660426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1691262"/>
            <a:ext cx="3921740" cy="5166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341" y="833252"/>
            <a:ext cx="5971184" cy="707886"/>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Teenagers as </a:t>
            </a:r>
            <a:r>
              <a:rPr lang="en-GB" sz="4000" b="1" dirty="0" smtClean="0">
                <a:solidFill>
                  <a:srgbClr val="FF0000"/>
                </a:solidFill>
                <a:latin typeface="Arial" panose="020B0604020202020204" pitchFamily="34" charset="0"/>
                <a:cs typeface="Arial" panose="020B0604020202020204" pitchFamily="34" charset="0"/>
              </a:rPr>
              <a:t>‘trouble’</a:t>
            </a:r>
            <a:endParaRPr lang="en-GB"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78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6" name="TextBox 5"/>
          <p:cNvSpPr txBox="1"/>
          <p:nvPr/>
        </p:nvSpPr>
        <p:spPr>
          <a:xfrm>
            <a:off x="258165" y="852302"/>
            <a:ext cx="8170223" cy="707886"/>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What is a </a:t>
            </a:r>
            <a:r>
              <a:rPr lang="en-GB" sz="4000" b="1" dirty="0" smtClean="0">
                <a:solidFill>
                  <a:srgbClr val="FF0000"/>
                </a:solidFill>
                <a:latin typeface="Arial" panose="020B0604020202020204" pitchFamily="34" charset="0"/>
                <a:cs typeface="Arial" panose="020B0604020202020204" pitchFamily="34" charset="0"/>
              </a:rPr>
              <a:t>moral panic</a:t>
            </a:r>
            <a:r>
              <a:rPr lang="en-GB" sz="4000" dirty="0" smtClean="0">
                <a:latin typeface="Arial" panose="020B0604020202020204" pitchFamily="34" charset="0"/>
                <a:cs typeface="Arial" panose="020B0604020202020204" pitchFamily="34" charset="0"/>
              </a:rPr>
              <a:t>?</a:t>
            </a:r>
            <a:endParaRPr lang="en-GB" sz="40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50376" y="1856096"/>
            <a:ext cx="8311487" cy="1384995"/>
          </a:xfrm>
          <a:prstGeom prst="rect">
            <a:avLst/>
          </a:prstGeom>
          <a:noFill/>
          <a:ln>
            <a:solidFill>
              <a:schemeClr val="tx1"/>
            </a:solidFill>
          </a:ln>
        </p:spPr>
        <p:txBody>
          <a:bodyPr wrap="square" rtlCol="0">
            <a:spAutoFit/>
          </a:bodyPr>
          <a:lstStyle/>
          <a:p>
            <a:pPr algn="ctr"/>
            <a:r>
              <a:rPr lang="en-GB" sz="2800" dirty="0" smtClean="0"/>
              <a:t>A moral panic is the intensity of feeling expressed in a population about an issue that seems to threaten the social order.</a:t>
            </a:r>
            <a:endParaRPr lang="en-GB" sz="2800" dirty="0"/>
          </a:p>
        </p:txBody>
      </p:sp>
      <p:pic>
        <p:nvPicPr>
          <p:cNvPr id="3074" name="Picture 2" descr="http://ncadc.org.uk/blog/wp-content/uploads/2012/07/expres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165" y="3345544"/>
            <a:ext cx="2689751" cy="3465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epticisle.info/uploaded_images/1518977-7848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4435" y="3319330"/>
            <a:ext cx="2614920" cy="35178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3.bp.blogspot.com/-IFwerhwsHn8/TVk1JRJyA_I/AAAAAAAAAFg/-89UGbQbDvA/s320/vgkill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875" y="3325998"/>
            <a:ext cx="2915170" cy="35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06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8" name="Rectangle 7"/>
          <p:cNvSpPr/>
          <p:nvPr/>
        </p:nvSpPr>
        <p:spPr>
          <a:xfrm>
            <a:off x="257174" y="762000"/>
            <a:ext cx="8648701" cy="2431435"/>
          </a:xfrm>
          <a:prstGeom prst="rect">
            <a:avLst/>
          </a:prstGeom>
        </p:spPr>
        <p:txBody>
          <a:bodyPr wrap="square">
            <a:spAutoFit/>
          </a:bodyPr>
          <a:lstStyle/>
          <a:p>
            <a:r>
              <a:rPr lang="en-GB" sz="2800" dirty="0" smtClean="0"/>
              <a:t>According to Stanley Cohen, author of </a:t>
            </a:r>
            <a:r>
              <a:rPr lang="en-GB" sz="2800" i="1" dirty="0" smtClean="0"/>
              <a:t>Folk Devils and Moral Panics</a:t>
            </a:r>
            <a:r>
              <a:rPr lang="en-GB" sz="2800" dirty="0" smtClean="0"/>
              <a:t> (1972), a moral panic occurs when </a:t>
            </a:r>
            <a:r>
              <a:rPr lang="en-GB" sz="3100" b="1" dirty="0" smtClean="0"/>
              <a:t>"[a] condition, episode, person or group of persons emerges to become defined as a threat to societal values and interests." </a:t>
            </a:r>
            <a:endParaRPr lang="en-GB" sz="3100" b="1" dirty="0"/>
          </a:p>
        </p:txBody>
      </p:sp>
      <p:sp>
        <p:nvSpPr>
          <p:cNvPr id="9" name="Rectangle 8"/>
          <p:cNvSpPr/>
          <p:nvPr/>
        </p:nvSpPr>
        <p:spPr>
          <a:xfrm>
            <a:off x="285750" y="3656736"/>
            <a:ext cx="5048250" cy="2554545"/>
          </a:xfrm>
          <a:prstGeom prst="rect">
            <a:avLst/>
          </a:prstGeom>
          <a:ln>
            <a:solidFill>
              <a:schemeClr val="tx1"/>
            </a:solidFill>
          </a:ln>
        </p:spPr>
        <p:txBody>
          <a:bodyPr wrap="square">
            <a:spAutoFit/>
          </a:bodyPr>
          <a:lstStyle/>
          <a:p>
            <a:r>
              <a:rPr lang="en-US" sz="3200" dirty="0" smtClean="0"/>
              <a:t>Those deviant groups were </a:t>
            </a:r>
            <a:r>
              <a:rPr lang="en-US" sz="3200" dirty="0" err="1" smtClean="0"/>
              <a:t>labelled</a:t>
            </a:r>
            <a:r>
              <a:rPr lang="en-US" sz="3200" dirty="0" smtClean="0"/>
              <a:t> by Stanley Cohen as </a:t>
            </a:r>
            <a:r>
              <a:rPr lang="en-US" sz="3200" b="1" dirty="0" smtClean="0">
                <a:solidFill>
                  <a:srgbClr val="FF0000"/>
                </a:solidFill>
              </a:rPr>
              <a:t>folk devils</a:t>
            </a:r>
            <a:r>
              <a:rPr lang="en-US" sz="3200" dirty="0" smtClean="0"/>
              <a:t>. He identified teenagers as one subculture </a:t>
            </a:r>
            <a:r>
              <a:rPr lang="en-US" sz="3200" dirty="0" err="1" smtClean="0"/>
              <a:t>labelled</a:t>
            </a:r>
            <a:r>
              <a:rPr lang="en-US" sz="3200" dirty="0" smtClean="0"/>
              <a:t> this way.</a:t>
            </a:r>
          </a:p>
        </p:txBody>
      </p:sp>
      <p:pic>
        <p:nvPicPr>
          <p:cNvPr id="1026" name="Picture 2" descr="http://i3.mirror.co.uk/incoming/article778805.ece/ALTERNATES/s615b/Daily%20Mirror%20front%20page%20-%20Wild%20Ones%20%27Beat%20Up%27%20Margate-778805"/>
          <p:cNvPicPr>
            <a:picLocks noChangeAspect="1" noChangeArrowheads="1"/>
          </p:cNvPicPr>
          <p:nvPr/>
        </p:nvPicPr>
        <p:blipFill>
          <a:blip r:embed="rId2" cstate="print"/>
          <a:srcRect/>
          <a:stretch>
            <a:fillRect/>
          </a:stretch>
        </p:blipFill>
        <p:spPr bwMode="auto">
          <a:xfrm>
            <a:off x="5657851" y="2752796"/>
            <a:ext cx="3314700" cy="3989317"/>
          </a:xfrm>
          <a:prstGeom prst="rect">
            <a:avLst/>
          </a:prstGeom>
          <a:noFill/>
        </p:spPr>
      </p:pic>
    </p:spTree>
    <p:extLst>
      <p:ext uri="{BB962C8B-B14F-4D97-AF65-F5344CB8AC3E}">
        <p14:creationId xmlns:p14="http://schemas.microsoft.com/office/powerpoint/2010/main" val="169301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6" name="Rectangle 5"/>
          <p:cNvSpPr/>
          <p:nvPr/>
        </p:nvSpPr>
        <p:spPr>
          <a:xfrm>
            <a:off x="123825" y="833735"/>
            <a:ext cx="4572000" cy="2246769"/>
          </a:xfrm>
          <a:prstGeom prst="rect">
            <a:avLst/>
          </a:prstGeom>
        </p:spPr>
        <p:txBody>
          <a:bodyPr>
            <a:spAutoFit/>
          </a:bodyPr>
          <a:lstStyle/>
          <a:p>
            <a:r>
              <a:rPr lang="en-US" sz="2800" dirty="0" smtClean="0"/>
              <a:t>Cohen based his theory on the media reporting of conflicts between two teenage tribes of the 1960s, the </a:t>
            </a:r>
            <a:r>
              <a:rPr lang="en-US" sz="2800" dirty="0" err="1" smtClean="0"/>
              <a:t>Mods</a:t>
            </a:r>
            <a:r>
              <a:rPr lang="en-US" sz="2800" dirty="0" smtClean="0"/>
              <a:t> and the Rockers.</a:t>
            </a:r>
            <a:endParaRPr lang="en-GB" sz="2800" dirty="0"/>
          </a:p>
        </p:txBody>
      </p:sp>
      <p:pic>
        <p:nvPicPr>
          <p:cNvPr id="32770" name="Picture 2" descr="http://1.bp.blogspot.com/-orcjatL9ZXY/Tco8IF-UdiI/AAAAAAAABZY/n_fUsJLPnhk/s400/mod_vs_rocker_1.jpg"/>
          <p:cNvPicPr>
            <a:picLocks noChangeAspect="1" noChangeArrowheads="1"/>
          </p:cNvPicPr>
          <p:nvPr/>
        </p:nvPicPr>
        <p:blipFill>
          <a:blip r:embed="rId2" cstate="print"/>
          <a:srcRect/>
          <a:stretch>
            <a:fillRect/>
          </a:stretch>
        </p:blipFill>
        <p:spPr bwMode="auto">
          <a:xfrm>
            <a:off x="4660544" y="828674"/>
            <a:ext cx="4334232" cy="5876925"/>
          </a:xfrm>
          <a:prstGeom prst="rect">
            <a:avLst/>
          </a:prstGeom>
          <a:noFill/>
        </p:spPr>
      </p:pic>
      <p:sp>
        <p:nvSpPr>
          <p:cNvPr id="10" name="Action Button: Movie 9">
            <a:hlinkClick r:id="rId3" highlightClick="1"/>
          </p:cNvPr>
          <p:cNvSpPr/>
          <p:nvPr/>
        </p:nvSpPr>
        <p:spPr>
          <a:xfrm>
            <a:off x="3714750" y="1419225"/>
            <a:ext cx="828675" cy="657225"/>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61925" y="3219361"/>
            <a:ext cx="4295775" cy="3108543"/>
          </a:xfrm>
          <a:prstGeom prst="rect">
            <a:avLst/>
          </a:prstGeom>
          <a:ln>
            <a:solidFill>
              <a:schemeClr val="tx1"/>
            </a:solidFill>
          </a:ln>
        </p:spPr>
        <p:txBody>
          <a:bodyPr wrap="square">
            <a:spAutoFit/>
          </a:bodyPr>
          <a:lstStyle/>
          <a:p>
            <a:r>
              <a:rPr lang="en-US" sz="2100" dirty="0" smtClean="0"/>
              <a:t>The main criticism was that they were seen as a threat to law and order largely through the way the mass media represented them, in the form of what Cohen calls the 'control culture'. Largely this refers to the media </a:t>
            </a:r>
            <a:r>
              <a:rPr lang="en-US" sz="2800" b="1" dirty="0" err="1" smtClean="0">
                <a:solidFill>
                  <a:srgbClr val="FF0000"/>
                </a:solidFill>
              </a:rPr>
              <a:t>sensationalising</a:t>
            </a:r>
            <a:r>
              <a:rPr lang="en-US" sz="2100" b="1" dirty="0" smtClean="0">
                <a:solidFill>
                  <a:srgbClr val="FF0000"/>
                </a:solidFill>
              </a:rPr>
              <a:t> </a:t>
            </a:r>
            <a:r>
              <a:rPr lang="en-US" sz="2100" dirty="0" smtClean="0"/>
              <a:t>an event and then calling for a punishment to be set to persecute the offenders.</a:t>
            </a:r>
            <a:endParaRPr lang="en-GB" sz="2100" dirty="0"/>
          </a:p>
        </p:txBody>
      </p:sp>
    </p:spTree>
    <p:extLst>
      <p:ext uri="{BB962C8B-B14F-4D97-AF65-F5344CB8AC3E}">
        <p14:creationId xmlns:p14="http://schemas.microsoft.com/office/powerpoint/2010/main" val="309140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3028950" y="1571625"/>
            <a:ext cx="6115050" cy="5324536"/>
          </a:xfrm>
          <a:prstGeom prst="rect">
            <a:avLst/>
          </a:prstGeom>
          <a:noFill/>
        </p:spPr>
        <p:txBody>
          <a:bodyPr wrap="square" rtlCol="0">
            <a:spAutoFit/>
          </a:bodyPr>
          <a:lstStyle/>
          <a:p>
            <a:pPr marL="342900" indent="-342900"/>
            <a:r>
              <a:rPr lang="en-GB" sz="2000" dirty="0" smtClean="0"/>
              <a:t>	 </a:t>
            </a:r>
            <a:r>
              <a:rPr lang="en-GB" sz="2800" b="1" dirty="0" smtClean="0">
                <a:solidFill>
                  <a:srgbClr val="FF0000"/>
                </a:solidFill>
              </a:rPr>
              <a:t>Concern</a:t>
            </a:r>
            <a:r>
              <a:rPr lang="en-GB" sz="2000" dirty="0" smtClean="0"/>
              <a:t> –  awareness that the behaviour of the folk devils is  likely to have a negative impact on society. </a:t>
            </a:r>
          </a:p>
          <a:p>
            <a:pPr marL="342900" indent="-342900"/>
            <a:r>
              <a:rPr lang="en-GB" sz="2000" dirty="0" smtClean="0"/>
              <a:t>	 </a:t>
            </a:r>
            <a:r>
              <a:rPr lang="en-GB" sz="2800" b="1" dirty="0" smtClean="0">
                <a:solidFill>
                  <a:srgbClr val="FF0000"/>
                </a:solidFill>
              </a:rPr>
              <a:t>Hostility</a:t>
            </a:r>
            <a:r>
              <a:rPr lang="en-GB" sz="2000" dirty="0" smtClean="0"/>
              <a:t> – a clear division between ‘them’ and ‘us’.</a:t>
            </a:r>
          </a:p>
          <a:p>
            <a:pPr marL="342900" indent="-342900"/>
            <a:r>
              <a:rPr lang="en-GB" sz="2000" dirty="0" smtClean="0"/>
              <a:t>	 </a:t>
            </a:r>
            <a:r>
              <a:rPr lang="en-GB" sz="2800" b="1" dirty="0" smtClean="0">
                <a:solidFill>
                  <a:srgbClr val="FF0000"/>
                </a:solidFill>
              </a:rPr>
              <a:t>Consensus</a:t>
            </a:r>
            <a:r>
              <a:rPr lang="en-GB" sz="2000" dirty="0" smtClean="0"/>
              <a:t> – widespread acceptance that the group in question causes a real threat to society. The ‘moral entrepreneurs’ are vocal at this stage.</a:t>
            </a:r>
          </a:p>
          <a:p>
            <a:pPr marL="342900" indent="-342900"/>
            <a:r>
              <a:rPr lang="en-GB" sz="2000" dirty="0" smtClean="0"/>
              <a:t>	 </a:t>
            </a:r>
            <a:r>
              <a:rPr lang="en-GB" sz="2800" b="1" dirty="0" err="1" smtClean="0">
                <a:solidFill>
                  <a:srgbClr val="FF0000"/>
                </a:solidFill>
              </a:rPr>
              <a:t>Disproportionality</a:t>
            </a:r>
            <a:r>
              <a:rPr lang="en-GB" sz="2000" dirty="0" smtClean="0"/>
              <a:t> – the action taken is disproportionate to the actual threat by the accused group.</a:t>
            </a:r>
          </a:p>
          <a:p>
            <a:pPr marL="342900" indent="-342900"/>
            <a:r>
              <a:rPr lang="en-GB" sz="2000" dirty="0" smtClean="0"/>
              <a:t>	 </a:t>
            </a:r>
            <a:r>
              <a:rPr lang="en-GB" sz="2800" b="1" dirty="0" smtClean="0">
                <a:solidFill>
                  <a:srgbClr val="FF0000"/>
                </a:solidFill>
              </a:rPr>
              <a:t>Volatility</a:t>
            </a:r>
            <a:r>
              <a:rPr lang="en-GB" sz="2000" dirty="0" smtClean="0"/>
              <a:t> – moral panics tend to disappear as quickly as they are formed, due to a wane in public interest or the focus of the news changing to another topic.</a:t>
            </a:r>
            <a:endParaRPr lang="en-GB" sz="2000" dirty="0"/>
          </a:p>
        </p:txBody>
      </p:sp>
      <p:sp>
        <p:nvSpPr>
          <p:cNvPr id="5" name="TextBox 4"/>
          <p:cNvSpPr txBox="1"/>
          <p:nvPr/>
        </p:nvSpPr>
        <p:spPr>
          <a:xfrm>
            <a:off x="258165" y="71895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The five characteristics of a </a:t>
            </a:r>
            <a:r>
              <a:rPr lang="en-GB" sz="4000" b="1" dirty="0" smtClean="0">
                <a:solidFill>
                  <a:srgbClr val="FF0000"/>
                </a:solidFill>
                <a:latin typeface="Arial" panose="020B0604020202020204" pitchFamily="34" charset="0"/>
                <a:cs typeface="Arial" panose="020B0604020202020204" pitchFamily="34" charset="0"/>
              </a:rPr>
              <a:t>moral panic</a:t>
            </a:r>
            <a:endParaRPr lang="en-GB" sz="4000" b="1" dirty="0">
              <a:solidFill>
                <a:srgbClr val="FF0000"/>
              </a:solidFill>
              <a:latin typeface="Arial" panose="020B0604020202020204" pitchFamily="34" charset="0"/>
              <a:cs typeface="Arial" panose="020B0604020202020204" pitchFamily="34" charset="0"/>
            </a:endParaRPr>
          </a:p>
        </p:txBody>
      </p:sp>
      <p:pic>
        <p:nvPicPr>
          <p:cNvPr id="33796" name="Picture 4" descr="http://www.anorak.co.uk/wp-content/uploads/2013/08/troll.jpg"/>
          <p:cNvPicPr>
            <a:picLocks noChangeAspect="1" noChangeArrowheads="1"/>
          </p:cNvPicPr>
          <p:nvPr/>
        </p:nvPicPr>
        <p:blipFill>
          <a:blip r:embed="rId2" cstate="print"/>
          <a:srcRect/>
          <a:stretch>
            <a:fillRect/>
          </a:stretch>
        </p:blipFill>
        <p:spPr bwMode="auto">
          <a:xfrm>
            <a:off x="123825" y="2362200"/>
            <a:ext cx="3255877" cy="4371975"/>
          </a:xfrm>
          <a:prstGeom prst="rect">
            <a:avLst/>
          </a:prstGeom>
          <a:noFill/>
        </p:spPr>
      </p:pic>
    </p:spTree>
    <p:extLst>
      <p:ext uri="{BB962C8B-B14F-4D97-AF65-F5344CB8AC3E}">
        <p14:creationId xmlns:p14="http://schemas.microsoft.com/office/powerpoint/2010/main" val="11777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07" y="1714499"/>
            <a:ext cx="5693268" cy="4770537"/>
          </a:xfrm>
          <a:prstGeom prst="rect">
            <a:avLst/>
          </a:prstGeom>
        </p:spPr>
        <p:txBody>
          <a:bodyPr wrap="square">
            <a:spAutoFit/>
          </a:bodyPr>
          <a:lstStyle/>
          <a:p>
            <a:r>
              <a:rPr lang="en-GB" dirty="0">
                <a:solidFill>
                  <a:srgbClr val="000000"/>
                </a:solidFill>
                <a:latin typeface="Helvetica Neue"/>
              </a:rPr>
              <a:t>Wayne et al. (2008) conducted a content analysis of 2130 news items across all the main television channels during May 2006. They found that young people were </a:t>
            </a:r>
            <a:r>
              <a:rPr lang="en-GB" sz="2200" b="1" dirty="0">
                <a:solidFill>
                  <a:srgbClr val="FF0000"/>
                </a:solidFill>
                <a:latin typeface="Helvetica Neue"/>
              </a:rPr>
              <a:t>mainly represented as a violent threat to society</a:t>
            </a:r>
            <a:r>
              <a:rPr lang="en-GB" dirty="0">
                <a:solidFill>
                  <a:srgbClr val="000000"/>
                </a:solidFill>
                <a:latin typeface="Helvetica Neue"/>
              </a:rPr>
              <a:t>. They found that it was very rare for news items to feature a </a:t>
            </a:r>
            <a:r>
              <a:rPr lang="en-GB" sz="2000" b="1" dirty="0">
                <a:solidFill>
                  <a:srgbClr val="FF0000"/>
                </a:solidFill>
                <a:latin typeface="Helvetica Neue"/>
              </a:rPr>
              <a:t>young person’s perspective or opinion</a:t>
            </a:r>
            <a:r>
              <a:rPr lang="en-GB" dirty="0">
                <a:solidFill>
                  <a:srgbClr val="000000"/>
                </a:solidFill>
                <a:latin typeface="Helvetica Neue"/>
              </a:rPr>
              <a:t>. They note that the media only delivers a one-dimensional picture of youth, one that encourages </a:t>
            </a:r>
            <a:r>
              <a:rPr lang="en-GB" sz="2000" b="1" dirty="0">
                <a:solidFill>
                  <a:srgbClr val="FF0000"/>
                </a:solidFill>
                <a:latin typeface="Helvetica Neue"/>
              </a:rPr>
              <a:t>fear and condemnation </a:t>
            </a:r>
            <a:r>
              <a:rPr lang="en-GB" dirty="0">
                <a:solidFill>
                  <a:srgbClr val="000000"/>
                </a:solidFill>
                <a:latin typeface="Helvetica Neue"/>
              </a:rPr>
              <a:t>rather than understanding. Moreover, they argue that it distracts from the real problems that young people face in the modern world such as homelessness, not being able to get onto the housing ladder, unemployment or mental health and that these might be caused by society’s, or the government’s, failure to take the problems of youth </a:t>
            </a:r>
            <a:r>
              <a:rPr lang="en-GB" dirty="0" smtClean="0">
                <a:solidFill>
                  <a:srgbClr val="000000"/>
                </a:solidFill>
                <a:latin typeface="Helvetica Neue"/>
              </a:rPr>
              <a:t>seriously</a:t>
            </a:r>
            <a:endParaRPr lang="en-GB" dirty="0"/>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258165" y="718952"/>
            <a:ext cx="8170223" cy="707886"/>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Are teenagers a </a:t>
            </a:r>
            <a:r>
              <a:rPr lang="en-GB" sz="4000" b="1" dirty="0" smtClean="0">
                <a:solidFill>
                  <a:srgbClr val="FF0000"/>
                </a:solidFill>
                <a:latin typeface="Arial" panose="020B0604020202020204" pitchFamily="34" charset="0"/>
                <a:cs typeface="Arial" panose="020B0604020202020204" pitchFamily="34" charset="0"/>
              </a:rPr>
              <a:t>moral panic</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pic>
        <p:nvPicPr>
          <p:cNvPr id="4098" name="Picture 2" descr="http://t0.gstatic.com/images?q=tbn:ANd9GcSn0gSf8wM3uTpz6wv2JFvJmQpWc7JsdLugDImCQnZ1X2S7dtervw"/>
          <p:cNvPicPr>
            <a:picLocks noChangeAspect="1" noChangeArrowheads="1"/>
          </p:cNvPicPr>
          <p:nvPr/>
        </p:nvPicPr>
        <p:blipFill>
          <a:blip r:embed="rId2" cstate="print"/>
          <a:srcRect/>
          <a:stretch>
            <a:fillRect/>
          </a:stretch>
        </p:blipFill>
        <p:spPr bwMode="auto">
          <a:xfrm rot="263910">
            <a:off x="6623049" y="1389061"/>
            <a:ext cx="2286000" cy="3000376"/>
          </a:xfrm>
          <a:prstGeom prst="rect">
            <a:avLst/>
          </a:prstGeom>
          <a:noFill/>
        </p:spPr>
      </p:pic>
      <p:pic>
        <p:nvPicPr>
          <p:cNvPr id="4100" name="Picture 4" descr="http://municipaldreams.files.wordpress.com/2013/02/hoodie.jpg?w=187&amp;h=238"/>
          <p:cNvPicPr>
            <a:picLocks noChangeAspect="1" noChangeArrowheads="1"/>
          </p:cNvPicPr>
          <p:nvPr/>
        </p:nvPicPr>
        <p:blipFill>
          <a:blip r:embed="rId3" cstate="print"/>
          <a:srcRect/>
          <a:stretch>
            <a:fillRect/>
          </a:stretch>
        </p:blipFill>
        <p:spPr bwMode="auto">
          <a:xfrm rot="21347111">
            <a:off x="6022946" y="3925608"/>
            <a:ext cx="2105361" cy="2713327"/>
          </a:xfrm>
          <a:prstGeom prst="rect">
            <a:avLst/>
          </a:prstGeom>
          <a:noFill/>
        </p:spPr>
      </p:pic>
    </p:spTree>
    <p:extLst>
      <p:ext uri="{BB962C8B-B14F-4D97-AF65-F5344CB8AC3E}">
        <p14:creationId xmlns:p14="http://schemas.microsoft.com/office/powerpoint/2010/main" val="2155970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423260">
            <a:off x="3683910" y="1501691"/>
            <a:ext cx="5058554" cy="1200329"/>
          </a:xfrm>
          <a:prstGeom prst="rect">
            <a:avLst/>
          </a:prstGeom>
          <a:ln>
            <a:solidFill>
              <a:schemeClr val="tx1"/>
            </a:solidFill>
          </a:ln>
        </p:spPr>
        <p:txBody>
          <a:bodyPr wrap="square">
            <a:spAutoFit/>
          </a:bodyPr>
          <a:lstStyle/>
          <a:p>
            <a:r>
              <a:rPr lang="en-GB" sz="2400" dirty="0" smtClean="0">
                <a:solidFill>
                  <a:srgbClr val="000000"/>
                </a:solidFill>
                <a:latin typeface="Helvetica Neue"/>
              </a:rPr>
              <a:t>What about this negative representation appeals to society’s dominant (hegemonic) ideology? </a:t>
            </a:r>
            <a:endParaRPr lang="en-GB" sz="2400" dirty="0"/>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258165" y="71895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Why are teenagers represented </a:t>
            </a:r>
            <a:r>
              <a:rPr lang="en-GB" sz="4000" b="1" dirty="0" smtClean="0">
                <a:solidFill>
                  <a:srgbClr val="FF0000"/>
                </a:solidFill>
                <a:latin typeface="Arial" panose="020B0604020202020204" pitchFamily="34" charset="0"/>
                <a:cs typeface="Arial" panose="020B0604020202020204" pitchFamily="34" charset="0"/>
              </a:rPr>
              <a:t>negatively</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5" name="TextBox 4"/>
          <p:cNvSpPr txBox="1"/>
          <p:nvPr/>
        </p:nvSpPr>
        <p:spPr>
          <a:xfrm>
            <a:off x="257174" y="3076575"/>
            <a:ext cx="4772025" cy="3046988"/>
          </a:xfrm>
          <a:prstGeom prst="rect">
            <a:avLst/>
          </a:prstGeom>
          <a:noFill/>
        </p:spPr>
        <p:txBody>
          <a:bodyPr wrap="square" rtlCol="0">
            <a:spAutoFit/>
          </a:bodyPr>
          <a:lstStyle/>
          <a:p>
            <a:pPr>
              <a:buFont typeface="Arial" pitchFamily="34" charset="0"/>
              <a:buChar char="•"/>
            </a:pPr>
            <a:r>
              <a:rPr lang="en-GB" sz="2400" dirty="0" smtClean="0"/>
              <a:t> Teenagers become a scapegoat for fears about family breakdown, violence in society, consumerism etc. </a:t>
            </a:r>
          </a:p>
          <a:p>
            <a:pPr>
              <a:buFont typeface="Arial" pitchFamily="34" charset="0"/>
              <a:buChar char="•"/>
            </a:pPr>
            <a:r>
              <a:rPr lang="en-GB" sz="2400" dirty="0" smtClean="0"/>
              <a:t> Teenagers have no ‘voice’ so cannot fight back.</a:t>
            </a:r>
          </a:p>
          <a:p>
            <a:pPr>
              <a:buFont typeface="Arial" pitchFamily="34" charset="0"/>
              <a:buChar char="•"/>
            </a:pPr>
            <a:r>
              <a:rPr lang="en-GB" sz="2400" dirty="0" smtClean="0"/>
              <a:t> Teenagers have their own culture (values and behaviours) which differs from the established adult culture.</a:t>
            </a:r>
          </a:p>
        </p:txBody>
      </p:sp>
      <p:pic>
        <p:nvPicPr>
          <p:cNvPr id="34820" name="Picture 4" descr="http://i.dailymail.co.uk/i/pix/2009/02/13/article-1144244-03809C4A000005DC-789_468x579.jpg"/>
          <p:cNvPicPr>
            <a:picLocks noChangeAspect="1" noChangeArrowheads="1"/>
          </p:cNvPicPr>
          <p:nvPr/>
        </p:nvPicPr>
        <p:blipFill>
          <a:blip r:embed="rId2" cstate="print"/>
          <a:srcRect/>
          <a:stretch>
            <a:fillRect/>
          </a:stretch>
        </p:blipFill>
        <p:spPr bwMode="auto">
          <a:xfrm>
            <a:off x="5637616" y="2838449"/>
            <a:ext cx="3087284" cy="3819525"/>
          </a:xfrm>
          <a:prstGeom prst="rect">
            <a:avLst/>
          </a:prstGeom>
          <a:noFill/>
        </p:spPr>
      </p:pic>
    </p:spTree>
    <p:extLst>
      <p:ext uri="{BB962C8B-B14F-4D97-AF65-F5344CB8AC3E}">
        <p14:creationId xmlns:p14="http://schemas.microsoft.com/office/powerpoint/2010/main" val="37442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1069</Words>
  <Application>Microsoft Office PowerPoint</Application>
  <PresentationFormat>On-screen Show (4:3)</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V Archer</dc:creator>
  <cp:lastModifiedBy>Miss V Archer</cp:lastModifiedBy>
  <cp:revision>1</cp:revision>
  <dcterms:created xsi:type="dcterms:W3CDTF">2014-09-23T08:53:43Z</dcterms:created>
  <dcterms:modified xsi:type="dcterms:W3CDTF">2014-09-23T08:53:51Z</dcterms:modified>
</cp:coreProperties>
</file>