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4" r:id="rId2"/>
    <p:sldId id="325" r:id="rId3"/>
    <p:sldId id="272" r:id="rId4"/>
    <p:sldId id="329" r:id="rId5"/>
    <p:sldId id="328" r:id="rId6"/>
    <p:sldId id="327" r:id="rId7"/>
    <p:sldId id="330" r:id="rId8"/>
    <p:sldId id="331" r:id="rId9"/>
    <p:sldId id="33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2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1179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248191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313523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67726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295453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270011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331740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405486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256855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285541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B6A75E-3FF8-4574-B18C-516B99654DC0}" type="datetimeFigureOut">
              <a:rPr lang="en-GB" smtClean="0"/>
              <a:pPr/>
              <a:t>23/09/2014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C69468-2871-4192-8D92-F0EDDAEBE9A5}" type="slidenum">
              <a:rPr lang="en-GB" smtClean="0"/>
              <a:pPr/>
              <a:t>‹#›</a:t>
            </a:fld>
            <a:endParaRPr lang="en-GB"/>
          </a:p>
        </p:txBody>
      </p:sp>
    </p:spTree>
    <p:extLst>
      <p:ext uri="{BB962C8B-B14F-4D97-AF65-F5344CB8AC3E}">
        <p14:creationId xmlns:p14="http://schemas.microsoft.com/office/powerpoint/2010/main" val="328995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6A75E-3FF8-4574-B18C-516B99654DC0}" type="datetimeFigureOut">
              <a:rPr lang="en-GB" smtClean="0"/>
              <a:pPr/>
              <a:t>23/09/2014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69468-2871-4192-8D92-F0EDDAEBE9A5}" type="slidenum">
              <a:rPr lang="en-GB" smtClean="0"/>
              <a:pPr/>
              <a:t>‹#›</a:t>
            </a:fld>
            <a:endParaRPr lang="en-GB"/>
          </a:p>
        </p:txBody>
      </p:sp>
    </p:spTree>
    <p:extLst>
      <p:ext uri="{BB962C8B-B14F-4D97-AF65-F5344CB8AC3E}">
        <p14:creationId xmlns:p14="http://schemas.microsoft.com/office/powerpoint/2010/main" val="1053839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l="59310" t="24220" r="20388" b="30037"/>
          <a:stretch/>
        </p:blipFill>
        <p:spPr>
          <a:xfrm>
            <a:off x="1" y="3009900"/>
            <a:ext cx="2134812" cy="3848100"/>
          </a:xfrm>
          <a:prstGeom prst="rect">
            <a:avLst/>
          </a:prstGeom>
        </p:spPr>
      </p:pic>
      <p:pic>
        <p:nvPicPr>
          <p:cNvPr id="77826" name="Picture 2" descr="http://www.escb.co.uk/portals/15/ContentImages/escb/Homepage%20crop.jpg"/>
          <p:cNvPicPr>
            <a:picLocks noChangeAspect="1" noChangeArrowheads="1"/>
          </p:cNvPicPr>
          <p:nvPr/>
        </p:nvPicPr>
        <p:blipFill>
          <a:blip r:embed="rId3" cstate="print"/>
          <a:srcRect r="2256"/>
          <a:stretch>
            <a:fillRect/>
          </a:stretch>
        </p:blipFill>
        <p:spPr bwMode="auto">
          <a:xfrm>
            <a:off x="1714500" y="1523999"/>
            <a:ext cx="7429500" cy="5334001"/>
          </a:xfrm>
          <a:prstGeom prst="rect">
            <a:avLst/>
          </a:prstGeom>
          <a:noFill/>
        </p:spPr>
      </p:pic>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258165" y="852302"/>
            <a:ext cx="8628660"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There’s </a:t>
            </a:r>
            <a:r>
              <a:rPr lang="en-GB" sz="4000" b="1" dirty="0" smtClean="0">
                <a:solidFill>
                  <a:srgbClr val="FF0000"/>
                </a:solidFill>
                <a:latin typeface="Arial" panose="020B0604020202020204" pitchFamily="34" charset="0"/>
                <a:cs typeface="Arial" panose="020B0604020202020204" pitchFamily="34" charset="0"/>
              </a:rPr>
              <a:t>one more group </a:t>
            </a:r>
            <a:r>
              <a:rPr lang="en-GB" sz="4000" dirty="0" smtClean="0">
                <a:latin typeface="Arial" panose="020B0604020202020204" pitchFamily="34" charset="0"/>
                <a:cs typeface="Arial" panose="020B0604020202020204" pitchFamily="34" charset="0"/>
              </a:rPr>
              <a:t>we haven’t thought about yet...</a:t>
            </a:r>
            <a:endParaRPr lang="en-GB" sz="40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1590675" y="2428875"/>
            <a:ext cx="390525" cy="1569660"/>
          </a:xfrm>
          <a:prstGeom prst="rect">
            <a:avLst/>
          </a:prstGeom>
          <a:noFill/>
        </p:spPr>
        <p:txBody>
          <a:bodyPr wrap="square" rtlCol="0">
            <a:spAutoFit/>
          </a:bodyPr>
          <a:lstStyle/>
          <a:p>
            <a:r>
              <a:rPr lang="en-GB" sz="9600" b="1" dirty="0" smtClean="0">
                <a:solidFill>
                  <a:srgbClr val="FF0000"/>
                </a:solidFill>
                <a:effectLst>
                  <a:outerShdw blurRad="38100" dist="38100" dir="2700000" algn="tl">
                    <a:srgbClr val="000000">
                      <a:alpha val="43137"/>
                    </a:srgbClr>
                  </a:outerShdw>
                </a:effectLst>
              </a:rPr>
              <a:t>?</a:t>
            </a:r>
            <a:endParaRPr lang="en-GB" sz="96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3667125" y="5857875"/>
            <a:ext cx="5267325" cy="830997"/>
          </a:xfrm>
          <a:prstGeom prst="rect">
            <a:avLst/>
          </a:prstGeom>
          <a:solidFill>
            <a:schemeClr val="accent6">
              <a:lumMod val="40000"/>
              <a:lumOff val="60000"/>
              <a:alpha val="78000"/>
            </a:schemeClr>
          </a:solidFill>
          <a:ln>
            <a:solidFill>
              <a:schemeClr val="tx1"/>
            </a:solidFill>
          </a:ln>
        </p:spPr>
        <p:txBody>
          <a:bodyPr wrap="square" rtlCol="0">
            <a:spAutoFit/>
          </a:bodyPr>
          <a:lstStyle/>
          <a:p>
            <a:r>
              <a:rPr lang="en-GB" sz="2400" b="1" dirty="0" smtClean="0"/>
              <a:t>List the stereotypical qualities of a ‘child’ as represented in the media.</a:t>
            </a:r>
            <a:endParaRPr lang="en-GB" sz="2400" b="1" dirty="0"/>
          </a:p>
        </p:txBody>
      </p:sp>
      <p:cxnSp>
        <p:nvCxnSpPr>
          <p:cNvPr id="9" name="Straight Arrow Connector 8"/>
          <p:cNvCxnSpPr>
            <a:stCxn id="7" idx="1"/>
          </p:cNvCxnSpPr>
          <p:nvPr/>
        </p:nvCxnSpPr>
        <p:spPr>
          <a:xfrm flipH="1" flipV="1">
            <a:off x="1581150" y="5438775"/>
            <a:ext cx="2085975" cy="834599"/>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
        <p:nvSpPr>
          <p:cNvPr id="3" name="TextBox 2"/>
          <p:cNvSpPr txBox="1"/>
          <p:nvPr/>
        </p:nvSpPr>
        <p:spPr>
          <a:xfrm>
            <a:off x="258165" y="852302"/>
            <a:ext cx="8170223" cy="1323439"/>
          </a:xfrm>
          <a:prstGeom prst="rect">
            <a:avLst/>
          </a:prstGeom>
          <a:noFill/>
        </p:spPr>
        <p:txBody>
          <a:bodyPr wrap="square" rtlCol="0">
            <a:spAutoFit/>
          </a:bodyPr>
          <a:lstStyle/>
          <a:p>
            <a:r>
              <a:rPr lang="en-GB" sz="4000" dirty="0" smtClean="0">
                <a:latin typeface="Arial" panose="020B0604020202020204" pitchFamily="34" charset="0"/>
                <a:cs typeface="Arial" panose="020B0604020202020204" pitchFamily="34" charset="0"/>
              </a:rPr>
              <a:t>Focus on typical ideologies about </a:t>
            </a:r>
            <a:r>
              <a:rPr lang="en-GB" sz="4000" b="1" dirty="0" smtClean="0">
                <a:solidFill>
                  <a:srgbClr val="FF0000"/>
                </a:solidFill>
                <a:latin typeface="Arial" panose="020B0604020202020204" pitchFamily="34" charset="0"/>
                <a:cs typeface="Arial" panose="020B0604020202020204" pitchFamily="34" charset="0"/>
              </a:rPr>
              <a:t>children</a:t>
            </a:r>
            <a:endParaRPr lang="en-GB" sz="40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857624" y="1671161"/>
            <a:ext cx="5095875" cy="2154436"/>
          </a:xfrm>
          <a:prstGeom prst="rect">
            <a:avLst/>
          </a:prstGeom>
        </p:spPr>
        <p:txBody>
          <a:bodyPr wrap="square">
            <a:spAutoFit/>
          </a:bodyPr>
          <a:lstStyle/>
          <a:p>
            <a:r>
              <a:rPr lang="en-GB" sz="2200" dirty="0" smtClean="0">
                <a:solidFill>
                  <a:srgbClr val="000000"/>
                </a:solidFill>
                <a:latin typeface="Helvetica Neue"/>
              </a:rPr>
              <a:t>British children are often depicted in the British media in </a:t>
            </a:r>
            <a:r>
              <a:rPr lang="en-GB" sz="2400" b="1" dirty="0" smtClean="0">
                <a:solidFill>
                  <a:srgbClr val="FF0000"/>
                </a:solidFill>
                <a:latin typeface="Helvetica Neue"/>
              </a:rPr>
              <a:t>positive ways. </a:t>
            </a:r>
            <a:r>
              <a:rPr lang="en-GB" sz="2200" dirty="0" smtClean="0">
                <a:solidFill>
                  <a:srgbClr val="000000"/>
                </a:solidFill>
                <a:latin typeface="Helvetica Neue"/>
              </a:rPr>
              <a:t>Content analyses of media products suggest that </a:t>
            </a:r>
            <a:r>
              <a:rPr lang="en-GB" sz="2200" b="1" dirty="0" smtClean="0">
                <a:solidFill>
                  <a:srgbClr val="000000"/>
                </a:solidFill>
                <a:latin typeface="Helvetica Neue"/>
              </a:rPr>
              <a:t>eight stereotypes </a:t>
            </a:r>
            <a:r>
              <a:rPr lang="en-GB" sz="2200" dirty="0" smtClean="0">
                <a:solidFill>
                  <a:srgbClr val="000000"/>
                </a:solidFill>
                <a:latin typeface="Helvetica Neue"/>
              </a:rPr>
              <a:t>of children are frequently used by the media.</a:t>
            </a:r>
            <a:endParaRPr lang="en-GB" sz="2200" dirty="0"/>
          </a:p>
        </p:txBody>
      </p:sp>
      <p:sp>
        <p:nvSpPr>
          <p:cNvPr id="5" name="Rectangle 4"/>
          <p:cNvSpPr/>
          <p:nvPr/>
        </p:nvSpPr>
        <p:spPr>
          <a:xfrm>
            <a:off x="3905250" y="3866287"/>
            <a:ext cx="5000625" cy="2739211"/>
          </a:xfrm>
          <a:prstGeom prst="rect">
            <a:avLst/>
          </a:prstGeom>
        </p:spPr>
        <p:txBody>
          <a:bodyPr wrap="square">
            <a:spAutoFit/>
          </a:bodyPr>
          <a:lstStyle/>
          <a:p>
            <a:pPr fontAlgn="base"/>
            <a:r>
              <a:rPr lang="en-GB" sz="2400" dirty="0" smtClean="0">
                <a:solidFill>
                  <a:srgbClr val="000000"/>
                </a:solidFill>
                <a:latin typeface="Helvetica Neue"/>
              </a:rPr>
              <a:t>As </a:t>
            </a:r>
            <a:r>
              <a:rPr lang="en-GB" sz="2600" b="1" dirty="0" smtClean="0">
                <a:solidFill>
                  <a:srgbClr val="FF0000"/>
                </a:solidFill>
                <a:latin typeface="Helvetica Neue"/>
              </a:rPr>
              <a:t>victims of horrendous crimes</a:t>
            </a:r>
            <a:r>
              <a:rPr lang="en-GB" sz="2400" dirty="0" smtClean="0">
                <a:solidFill>
                  <a:srgbClr val="000000"/>
                </a:solidFill>
                <a:latin typeface="Helvetica Neue"/>
              </a:rPr>
              <a:t> – some critics of the media have suggested that white children who are victims of crime get more media attention than adults or children from ethnic minority backgrounds.</a:t>
            </a:r>
            <a:endParaRPr lang="en-GB" sz="2400" dirty="0">
              <a:solidFill>
                <a:srgbClr val="000000"/>
              </a:solidFill>
              <a:latin typeface="Helvetica Neue"/>
            </a:endParaRPr>
          </a:p>
        </p:txBody>
      </p:sp>
      <p:pic>
        <p:nvPicPr>
          <p:cNvPr id="76802" name="Picture 2" descr="http://www.anorak.co.uk/wp-content/uploads/2013/10/express-1-329x437.png"/>
          <p:cNvPicPr>
            <a:picLocks noChangeAspect="1" noChangeArrowheads="1"/>
          </p:cNvPicPr>
          <p:nvPr/>
        </p:nvPicPr>
        <p:blipFill>
          <a:blip r:embed="rId2" cstate="print"/>
          <a:srcRect/>
          <a:stretch>
            <a:fillRect/>
          </a:stretch>
        </p:blipFill>
        <p:spPr bwMode="auto">
          <a:xfrm>
            <a:off x="361949" y="2277343"/>
            <a:ext cx="3305175" cy="439015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bartsimpsonpictures.squarelogic.net/bart-simpson-08.gif"/>
          <p:cNvPicPr>
            <a:picLocks noChangeAspect="1" noChangeArrowheads="1"/>
          </p:cNvPicPr>
          <p:nvPr/>
        </p:nvPicPr>
        <p:blipFill>
          <a:blip r:embed="rId2" cstate="print"/>
          <a:srcRect/>
          <a:stretch>
            <a:fillRect/>
          </a:stretch>
        </p:blipFill>
        <p:spPr bwMode="auto">
          <a:xfrm>
            <a:off x="323850" y="3248025"/>
            <a:ext cx="3400425" cy="3400425"/>
          </a:xfrm>
          <a:prstGeom prst="rect">
            <a:avLst/>
          </a:prstGeom>
          <a:noFill/>
        </p:spPr>
      </p:pic>
      <p:sp>
        <p:nvSpPr>
          <p:cNvPr id="2" name="Rectangle 1"/>
          <p:cNvSpPr/>
          <p:nvPr/>
        </p:nvSpPr>
        <p:spPr>
          <a:xfrm>
            <a:off x="133349" y="812244"/>
            <a:ext cx="8705447" cy="861774"/>
          </a:xfrm>
          <a:prstGeom prst="rect">
            <a:avLst/>
          </a:prstGeom>
        </p:spPr>
        <p:txBody>
          <a:bodyPr wrap="square">
            <a:spAutoFit/>
          </a:bodyPr>
          <a:lstStyle/>
          <a:p>
            <a:pPr fontAlgn="base"/>
            <a:r>
              <a:rPr lang="en-GB" sz="2400" dirty="0" smtClean="0">
                <a:solidFill>
                  <a:srgbClr val="000000"/>
                </a:solidFill>
                <a:latin typeface="Helvetica Neue"/>
              </a:rPr>
              <a:t>As</a:t>
            </a:r>
            <a:r>
              <a:rPr lang="en-GB" sz="2400" dirty="0">
                <a:solidFill>
                  <a:srgbClr val="000000"/>
                </a:solidFill>
                <a:latin typeface="Helvetica Neue"/>
              </a:rPr>
              <a:t> </a:t>
            </a:r>
            <a:r>
              <a:rPr lang="en-GB" sz="2600" b="1" dirty="0">
                <a:solidFill>
                  <a:srgbClr val="FF0000"/>
                </a:solidFill>
                <a:latin typeface="Helvetica Neue"/>
              </a:rPr>
              <a:t>cute</a:t>
            </a:r>
            <a:r>
              <a:rPr lang="en-GB" sz="2400" dirty="0">
                <a:solidFill>
                  <a:srgbClr val="000000"/>
                </a:solidFill>
                <a:latin typeface="Helvetica Neue"/>
              </a:rPr>
              <a:t> – this is a common stereotype found in television commercials for baby products or toilet rolls</a:t>
            </a:r>
            <a:r>
              <a:rPr lang="en-GB" sz="2400" dirty="0" smtClean="0">
                <a:solidFill>
                  <a:srgbClr val="000000"/>
                </a:solidFill>
                <a:latin typeface="Helvetica Neue"/>
              </a:rPr>
              <a:t>.</a:t>
            </a:r>
            <a:endParaRPr lang="en-GB" sz="2400" dirty="0">
              <a:solidFill>
                <a:srgbClr val="000000"/>
              </a:solidFill>
              <a:latin typeface="Helvetica Neue"/>
            </a:endParaRP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3074" name="Picture 2" descr="http://www.boots.com/wcsstore/cmsassets/Boots/Library/Icon/Homepage/Mother%20&amp;%20baby/2013/P3B%202013/Reactive/baby_pampers_BT_active_fit_C9094_r04052013/baby_pampers_BT_active_fit_C9094_r04052013.jpg"/>
          <p:cNvPicPr>
            <a:picLocks noChangeAspect="1" noChangeArrowheads="1"/>
          </p:cNvPicPr>
          <p:nvPr/>
        </p:nvPicPr>
        <p:blipFill>
          <a:blip r:embed="rId3" cstate="print"/>
          <a:srcRect/>
          <a:stretch>
            <a:fillRect/>
          </a:stretch>
        </p:blipFill>
        <p:spPr bwMode="auto">
          <a:xfrm>
            <a:off x="3533774" y="1752600"/>
            <a:ext cx="5451475" cy="2210057"/>
          </a:xfrm>
          <a:prstGeom prst="rect">
            <a:avLst/>
          </a:prstGeom>
          <a:noFill/>
        </p:spPr>
      </p:pic>
      <p:sp>
        <p:nvSpPr>
          <p:cNvPr id="5" name="Rectangle 4"/>
          <p:cNvSpPr/>
          <p:nvPr/>
        </p:nvSpPr>
        <p:spPr>
          <a:xfrm>
            <a:off x="4619625" y="4253210"/>
            <a:ext cx="4105275" cy="1600438"/>
          </a:xfrm>
          <a:prstGeom prst="rect">
            <a:avLst/>
          </a:prstGeom>
        </p:spPr>
        <p:txBody>
          <a:bodyPr wrap="square">
            <a:spAutoFit/>
          </a:bodyPr>
          <a:lstStyle/>
          <a:p>
            <a:pPr fontAlgn="base"/>
            <a:r>
              <a:rPr lang="en-GB" sz="2400" dirty="0" smtClean="0">
                <a:solidFill>
                  <a:srgbClr val="000000"/>
                </a:solidFill>
                <a:latin typeface="Helvetica Neue"/>
              </a:rPr>
              <a:t>As</a:t>
            </a:r>
            <a:r>
              <a:rPr lang="en-GB" sz="2600" dirty="0" smtClean="0">
                <a:solidFill>
                  <a:srgbClr val="000000"/>
                </a:solidFill>
                <a:latin typeface="Helvetica Neue"/>
              </a:rPr>
              <a:t> </a:t>
            </a:r>
            <a:r>
              <a:rPr lang="en-GB" sz="2600" b="1" dirty="0" smtClean="0">
                <a:solidFill>
                  <a:srgbClr val="FF0000"/>
                </a:solidFill>
                <a:latin typeface="Helvetica Neue"/>
              </a:rPr>
              <a:t>little devils</a:t>
            </a:r>
            <a:r>
              <a:rPr lang="en-GB" sz="2400" dirty="0" smtClean="0">
                <a:solidFill>
                  <a:srgbClr val="000000"/>
                </a:solidFill>
                <a:latin typeface="Helvetica Neue"/>
              </a:rPr>
              <a:t> – another common stereotype especially found in drama and comedy.</a:t>
            </a:r>
            <a:endParaRPr lang="en-GB" sz="2400" dirty="0">
              <a:solidFill>
                <a:srgbClr val="000000"/>
              </a:solidFill>
              <a:latin typeface="Helvetica Neue"/>
            </a:endParaRPr>
          </a:p>
        </p:txBody>
      </p:sp>
    </p:spTree>
    <p:extLst>
      <p:ext uri="{BB962C8B-B14F-4D97-AF65-F5344CB8AC3E}">
        <p14:creationId xmlns:p14="http://schemas.microsoft.com/office/powerpoint/2010/main" val="814979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40819"/>
            <a:ext cx="4686300" cy="1231106"/>
          </a:xfrm>
          <a:prstGeom prst="rect">
            <a:avLst/>
          </a:prstGeom>
        </p:spPr>
        <p:txBody>
          <a:bodyPr wrap="square">
            <a:spAutoFit/>
          </a:bodyPr>
          <a:lstStyle/>
          <a:p>
            <a:pPr fontAlgn="base"/>
            <a:r>
              <a:rPr lang="en-GB" sz="2400" dirty="0" smtClean="0">
                <a:solidFill>
                  <a:srgbClr val="000000"/>
                </a:solidFill>
                <a:latin typeface="Helvetica Neue"/>
              </a:rPr>
              <a:t>As</a:t>
            </a:r>
            <a:r>
              <a:rPr lang="en-GB" sz="2400" dirty="0">
                <a:solidFill>
                  <a:srgbClr val="000000"/>
                </a:solidFill>
                <a:latin typeface="Helvetica Neue"/>
              </a:rPr>
              <a:t> </a:t>
            </a:r>
            <a:r>
              <a:rPr lang="en-GB" sz="2600" b="1" dirty="0">
                <a:solidFill>
                  <a:srgbClr val="FF0000"/>
                </a:solidFill>
                <a:latin typeface="Helvetica Neue"/>
              </a:rPr>
              <a:t>brave little angels</a:t>
            </a:r>
            <a:r>
              <a:rPr lang="en-GB" sz="2400" dirty="0">
                <a:solidFill>
                  <a:srgbClr val="000000"/>
                </a:solidFill>
                <a:latin typeface="Helvetica Neue"/>
              </a:rPr>
              <a:t> – suffering from a long-term terminal disease or disability</a:t>
            </a:r>
            <a:r>
              <a:rPr lang="en-GB" sz="2400" dirty="0" smtClean="0">
                <a:solidFill>
                  <a:srgbClr val="000000"/>
                </a:solidFill>
                <a:latin typeface="Helvetica Neue"/>
              </a:rPr>
              <a:t>.</a:t>
            </a:r>
            <a:endParaRPr lang="en-GB" sz="2400" dirty="0">
              <a:solidFill>
                <a:srgbClr val="000000"/>
              </a:solidFill>
              <a:latin typeface="Helvetica Neue"/>
            </a:endParaRP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81922" name="Picture 2" descr="http://www.cclg.org.uk/dynamic_images/Page%2010%20-%20pride%20of%20britain%20daily%20mirror%202.10.08%20front%20cover.jpg"/>
          <p:cNvPicPr>
            <a:picLocks noChangeAspect="1" noChangeArrowheads="1"/>
          </p:cNvPicPr>
          <p:nvPr/>
        </p:nvPicPr>
        <p:blipFill>
          <a:blip r:embed="rId2" cstate="print"/>
          <a:srcRect/>
          <a:stretch>
            <a:fillRect/>
          </a:stretch>
        </p:blipFill>
        <p:spPr bwMode="auto">
          <a:xfrm>
            <a:off x="4867368" y="1162050"/>
            <a:ext cx="4108357" cy="5353050"/>
          </a:xfrm>
          <a:prstGeom prst="rect">
            <a:avLst/>
          </a:prstGeom>
          <a:noFill/>
        </p:spPr>
      </p:pic>
      <p:sp>
        <p:nvSpPr>
          <p:cNvPr id="5" name="Rectangle 4"/>
          <p:cNvSpPr/>
          <p:nvPr/>
        </p:nvSpPr>
        <p:spPr>
          <a:xfrm>
            <a:off x="171450" y="2410510"/>
            <a:ext cx="4572000" cy="1231106"/>
          </a:xfrm>
          <a:prstGeom prst="rect">
            <a:avLst/>
          </a:prstGeom>
        </p:spPr>
        <p:txBody>
          <a:bodyPr>
            <a:spAutoFit/>
          </a:bodyPr>
          <a:lstStyle/>
          <a:p>
            <a:pPr fontAlgn="base"/>
            <a:r>
              <a:rPr lang="en-GB" sz="2400" dirty="0" smtClean="0">
                <a:solidFill>
                  <a:srgbClr val="000000"/>
                </a:solidFill>
                <a:latin typeface="Helvetica Neue"/>
              </a:rPr>
              <a:t>As </a:t>
            </a:r>
            <a:r>
              <a:rPr lang="en-GB" sz="2600" b="1" dirty="0" smtClean="0">
                <a:solidFill>
                  <a:srgbClr val="FF0000"/>
                </a:solidFill>
                <a:latin typeface="Helvetica Neue"/>
              </a:rPr>
              <a:t>brilliant</a:t>
            </a:r>
            <a:r>
              <a:rPr lang="en-GB" sz="2400" b="1" dirty="0" smtClean="0">
                <a:solidFill>
                  <a:srgbClr val="FF0000"/>
                </a:solidFill>
                <a:latin typeface="Helvetica Neue"/>
              </a:rPr>
              <a:t> </a:t>
            </a:r>
            <a:r>
              <a:rPr lang="en-GB" sz="2400" dirty="0" smtClean="0">
                <a:solidFill>
                  <a:srgbClr val="000000"/>
                </a:solidFill>
                <a:latin typeface="Helvetica Neue"/>
              </a:rPr>
              <a:t>– perhaps as child prodigies or as heroes for saving the life of an adult.</a:t>
            </a:r>
            <a:endParaRPr lang="en-GB" sz="2400" dirty="0">
              <a:solidFill>
                <a:srgbClr val="000000"/>
              </a:solidFill>
              <a:latin typeface="Helvetica Neue"/>
            </a:endParaRPr>
          </a:p>
        </p:txBody>
      </p:sp>
      <p:pic>
        <p:nvPicPr>
          <p:cNvPr id="81924" name="Picture 4" descr="http://img.dailymail.co.uk/i/pix/2008/01_02/daley0601_468x337.jpg"/>
          <p:cNvPicPr>
            <a:picLocks noChangeAspect="1" noChangeArrowheads="1"/>
          </p:cNvPicPr>
          <p:nvPr/>
        </p:nvPicPr>
        <p:blipFill>
          <a:blip r:embed="rId3" cstate="print"/>
          <a:srcRect/>
          <a:stretch>
            <a:fillRect/>
          </a:stretch>
        </p:blipFill>
        <p:spPr bwMode="auto">
          <a:xfrm>
            <a:off x="476250" y="3799186"/>
            <a:ext cx="3936999" cy="2834977"/>
          </a:xfrm>
          <a:prstGeom prst="rect">
            <a:avLst/>
          </a:prstGeom>
          <a:noFill/>
        </p:spPr>
      </p:pic>
    </p:spTree>
    <p:extLst>
      <p:ext uri="{BB962C8B-B14F-4D97-AF65-F5344CB8AC3E}">
        <p14:creationId xmlns:p14="http://schemas.microsoft.com/office/powerpoint/2010/main" val="814979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831294"/>
            <a:ext cx="4676776" cy="1969770"/>
          </a:xfrm>
          <a:prstGeom prst="rect">
            <a:avLst/>
          </a:prstGeom>
        </p:spPr>
        <p:txBody>
          <a:bodyPr wrap="square">
            <a:spAutoFit/>
          </a:bodyPr>
          <a:lstStyle/>
          <a:p>
            <a:pPr fontAlgn="base"/>
            <a:r>
              <a:rPr lang="en-GB" sz="2400" dirty="0" smtClean="0">
                <a:solidFill>
                  <a:srgbClr val="000000"/>
                </a:solidFill>
                <a:latin typeface="Helvetica Neue"/>
              </a:rPr>
              <a:t>As</a:t>
            </a:r>
            <a:r>
              <a:rPr lang="en-GB" sz="2400" dirty="0">
                <a:solidFill>
                  <a:srgbClr val="000000"/>
                </a:solidFill>
                <a:latin typeface="Helvetica Neue"/>
              </a:rPr>
              <a:t> </a:t>
            </a:r>
            <a:r>
              <a:rPr lang="en-GB" sz="2600" b="1" dirty="0">
                <a:solidFill>
                  <a:srgbClr val="FF0000"/>
                </a:solidFill>
                <a:latin typeface="Helvetica Neue"/>
              </a:rPr>
              <a:t>accessories</a:t>
            </a:r>
            <a:r>
              <a:rPr lang="en-GB" sz="2400" dirty="0">
                <a:solidFill>
                  <a:srgbClr val="000000"/>
                </a:solidFill>
                <a:latin typeface="Helvetica Neue"/>
              </a:rPr>
              <a:t> – stories about celebrities such as Madonna, Angelina Jolie or the </a:t>
            </a:r>
            <a:r>
              <a:rPr lang="en-GB" sz="2400" dirty="0" err="1">
                <a:solidFill>
                  <a:srgbClr val="000000"/>
                </a:solidFill>
                <a:latin typeface="Helvetica Neue"/>
              </a:rPr>
              <a:t>Beckhams</a:t>
            </a:r>
            <a:r>
              <a:rPr lang="en-GB" sz="2400" dirty="0">
                <a:solidFill>
                  <a:srgbClr val="000000"/>
                </a:solidFill>
                <a:latin typeface="Helvetica Neue"/>
              </a:rPr>
              <a:t> may focus on how their children humanise them</a:t>
            </a:r>
            <a:r>
              <a:rPr lang="en-GB" sz="2400" dirty="0" smtClean="0">
                <a:solidFill>
                  <a:srgbClr val="000000"/>
                </a:solidFill>
                <a:latin typeface="Helvetica Neue"/>
              </a:rPr>
              <a:t>.</a:t>
            </a:r>
            <a:endParaRPr lang="en-GB" sz="2400" dirty="0">
              <a:solidFill>
                <a:srgbClr val="000000"/>
              </a:solidFill>
              <a:latin typeface="Helvetica Neue"/>
            </a:endParaRP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82945" name="Picture 1"/>
          <p:cNvPicPr>
            <a:picLocks noChangeAspect="1" noChangeArrowheads="1"/>
          </p:cNvPicPr>
          <p:nvPr/>
        </p:nvPicPr>
        <p:blipFill>
          <a:blip r:embed="rId2" cstate="print"/>
          <a:srcRect l="6484" t="13611" r="64375" b="8194"/>
          <a:stretch>
            <a:fillRect/>
          </a:stretch>
        </p:blipFill>
        <p:spPr bwMode="auto">
          <a:xfrm>
            <a:off x="5067402" y="704850"/>
            <a:ext cx="4076598" cy="6153150"/>
          </a:xfrm>
          <a:prstGeom prst="rect">
            <a:avLst/>
          </a:prstGeom>
          <a:noFill/>
          <a:ln w="9525">
            <a:noFill/>
            <a:miter lim="800000"/>
            <a:headEnd/>
            <a:tailEnd/>
          </a:ln>
        </p:spPr>
      </p:pic>
      <p:pic>
        <p:nvPicPr>
          <p:cNvPr id="82949" name="Picture 5" descr="http://images.starpulse.com/news/bloggers/10/blog_images/angelina-jolie-and-brad-pitt.jpg"/>
          <p:cNvPicPr>
            <a:picLocks noChangeAspect="1" noChangeArrowheads="1"/>
          </p:cNvPicPr>
          <p:nvPr/>
        </p:nvPicPr>
        <p:blipFill>
          <a:blip r:embed="rId3" cstate="print"/>
          <a:srcRect/>
          <a:stretch>
            <a:fillRect/>
          </a:stretch>
        </p:blipFill>
        <p:spPr bwMode="auto">
          <a:xfrm>
            <a:off x="161925" y="2867326"/>
            <a:ext cx="2901950" cy="3866849"/>
          </a:xfrm>
          <a:prstGeom prst="rect">
            <a:avLst/>
          </a:prstGeom>
          <a:noFill/>
        </p:spPr>
      </p:pic>
      <p:pic>
        <p:nvPicPr>
          <p:cNvPr id="82951" name="Picture 7" descr="http://assets-s3.usmagazine.com/uploads/assets/articles/53683-beyonces-daughter-blue-ivy-named-honorary-citizen-of-croatia/1340639507_beyonce-blue-ivy-carter-lg.jpg"/>
          <p:cNvPicPr>
            <a:picLocks noChangeAspect="1" noChangeArrowheads="1"/>
          </p:cNvPicPr>
          <p:nvPr/>
        </p:nvPicPr>
        <p:blipFill>
          <a:blip r:embed="rId4" cstate="print"/>
          <a:srcRect/>
          <a:stretch>
            <a:fillRect/>
          </a:stretch>
        </p:blipFill>
        <p:spPr bwMode="auto">
          <a:xfrm rot="21173100">
            <a:off x="2600325" y="4946599"/>
            <a:ext cx="2365375" cy="1595489"/>
          </a:xfrm>
          <a:prstGeom prst="rect">
            <a:avLst/>
          </a:prstGeom>
          <a:noFill/>
        </p:spPr>
      </p:pic>
      <p:pic>
        <p:nvPicPr>
          <p:cNvPr id="82953" name="Picture 9" descr="http://i1-news.softpedia-static.com/images/news-700/VMAs-2012-Will-Smith-and-Family-s-Reaction-to-Miley-Cyrus-Twerking-Is-Perfect.jpg?1377669824"/>
          <p:cNvPicPr>
            <a:picLocks noChangeAspect="1" noChangeArrowheads="1"/>
          </p:cNvPicPr>
          <p:nvPr/>
        </p:nvPicPr>
        <p:blipFill>
          <a:blip r:embed="rId5" cstate="print"/>
          <a:srcRect/>
          <a:stretch>
            <a:fillRect/>
          </a:stretch>
        </p:blipFill>
        <p:spPr bwMode="auto">
          <a:xfrm rot="363311">
            <a:off x="3084381" y="3095815"/>
            <a:ext cx="2758564" cy="1515695"/>
          </a:xfrm>
          <a:prstGeom prst="rect">
            <a:avLst/>
          </a:prstGeom>
          <a:noFill/>
        </p:spPr>
      </p:pic>
    </p:spTree>
    <p:extLst>
      <p:ext uri="{BB962C8B-B14F-4D97-AF65-F5344CB8AC3E}">
        <p14:creationId xmlns:p14="http://schemas.microsoft.com/office/powerpoint/2010/main" val="814979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3668"/>
            <a:ext cx="5734050" cy="6063198"/>
          </a:xfrm>
          <a:prstGeom prst="rect">
            <a:avLst/>
          </a:prstGeom>
        </p:spPr>
        <p:txBody>
          <a:bodyPr wrap="square">
            <a:spAutoFit/>
          </a:bodyPr>
          <a:lstStyle/>
          <a:p>
            <a:pPr fontAlgn="base"/>
            <a:r>
              <a:rPr lang="en-GB" sz="2400" dirty="0" smtClean="0">
                <a:solidFill>
                  <a:srgbClr val="000000"/>
                </a:solidFill>
                <a:latin typeface="Helvetica Neue"/>
              </a:rPr>
              <a:t>As</a:t>
            </a:r>
            <a:r>
              <a:rPr lang="en-GB" sz="2400" dirty="0">
                <a:solidFill>
                  <a:srgbClr val="000000"/>
                </a:solidFill>
                <a:latin typeface="Helvetica Neue"/>
              </a:rPr>
              <a:t> </a:t>
            </a:r>
            <a:r>
              <a:rPr lang="en-GB" sz="2600" b="1" dirty="0">
                <a:solidFill>
                  <a:srgbClr val="FF0000"/>
                </a:solidFill>
                <a:latin typeface="Helvetica Neue"/>
              </a:rPr>
              <a:t>modern</a:t>
            </a:r>
            <a:r>
              <a:rPr lang="en-GB" sz="2400" b="1" dirty="0">
                <a:solidFill>
                  <a:srgbClr val="FF0000"/>
                </a:solidFill>
                <a:latin typeface="Helvetica Neue"/>
              </a:rPr>
              <a:t> </a:t>
            </a:r>
            <a:r>
              <a:rPr lang="en-GB" sz="2400" dirty="0">
                <a:solidFill>
                  <a:srgbClr val="000000"/>
                </a:solidFill>
                <a:latin typeface="Helvetica Neue"/>
              </a:rPr>
              <a:t>– the media may focus on how children ‘these days’ know so much more ‘at their age’ than previous generations of children.</a:t>
            </a:r>
          </a:p>
          <a:p>
            <a:pPr fontAlgn="base"/>
            <a:endParaRPr lang="en-GB" sz="2400" dirty="0" smtClean="0">
              <a:solidFill>
                <a:srgbClr val="000000"/>
              </a:solidFill>
              <a:latin typeface="Helvetica Neue"/>
            </a:endParaRPr>
          </a:p>
          <a:p>
            <a:pPr fontAlgn="base"/>
            <a:r>
              <a:rPr lang="en-GB" sz="2400" dirty="0" smtClean="0">
                <a:solidFill>
                  <a:srgbClr val="000000"/>
                </a:solidFill>
                <a:latin typeface="Helvetica Neue"/>
              </a:rPr>
              <a:t>As</a:t>
            </a:r>
            <a:r>
              <a:rPr lang="en-GB" sz="2400" b="1" dirty="0">
                <a:solidFill>
                  <a:srgbClr val="FF0000"/>
                </a:solidFill>
                <a:latin typeface="Helvetica Neue"/>
              </a:rPr>
              <a:t> </a:t>
            </a:r>
            <a:r>
              <a:rPr lang="en-GB" sz="2600" b="1" dirty="0">
                <a:solidFill>
                  <a:srgbClr val="FF0000"/>
                </a:solidFill>
                <a:latin typeface="Helvetica Neue"/>
              </a:rPr>
              <a:t>active consumers</a:t>
            </a:r>
            <a:r>
              <a:rPr lang="en-GB" sz="2400" dirty="0">
                <a:solidFill>
                  <a:srgbClr val="000000"/>
                </a:solidFill>
                <a:latin typeface="Helvetica Neue"/>
              </a:rPr>
              <a:t> – television commercials portray children as having a consumer appetite for toys and games. Some family sociologists note that this has led to the emergence of a new family pressure, ‘pester power’, the power of children to train or manipulate their parents to spend money on consumer goods that will increase the children’s status in the eyes of their peers</a:t>
            </a:r>
            <a:r>
              <a:rPr lang="en-GB" sz="2400" dirty="0" smtClean="0">
                <a:solidFill>
                  <a:srgbClr val="000000"/>
                </a:solidFill>
                <a:latin typeface="Helvetica Neue"/>
              </a:rPr>
              <a:t>.</a:t>
            </a:r>
            <a:endParaRPr lang="en-GB" sz="2400" dirty="0">
              <a:solidFill>
                <a:srgbClr val="000000"/>
              </a:solidFill>
              <a:latin typeface="Helvetica Neue"/>
            </a:endParaRPr>
          </a:p>
        </p:txBody>
      </p:sp>
      <p:sp>
        <p:nvSpPr>
          <p:cNvPr id="3" name="TextBox 2"/>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pic>
        <p:nvPicPr>
          <p:cNvPr id="83970" name="Picture 2" descr="http://www.femalefirst.co.uk/image-library/land/500/s/spoilt-child.jpg"/>
          <p:cNvPicPr>
            <a:picLocks noChangeAspect="1" noChangeArrowheads="1"/>
          </p:cNvPicPr>
          <p:nvPr/>
        </p:nvPicPr>
        <p:blipFill>
          <a:blip r:embed="rId2" cstate="print"/>
          <a:srcRect/>
          <a:stretch>
            <a:fillRect/>
          </a:stretch>
        </p:blipFill>
        <p:spPr bwMode="auto">
          <a:xfrm>
            <a:off x="5895298" y="1028699"/>
            <a:ext cx="3058202" cy="2036763"/>
          </a:xfrm>
          <a:prstGeom prst="rect">
            <a:avLst/>
          </a:prstGeom>
          <a:noFill/>
        </p:spPr>
      </p:pic>
      <p:pic>
        <p:nvPicPr>
          <p:cNvPr id="83972" name="Picture 4" descr="https://encrypted-tbn1.gstatic.com/images?q=tbn:ANd9GcSnPY_qu_c8esAtXlKlHCQU5vsEyXffgUiIegm2u4RAbtBnOrecBw"/>
          <p:cNvPicPr>
            <a:picLocks noChangeAspect="1" noChangeArrowheads="1"/>
          </p:cNvPicPr>
          <p:nvPr/>
        </p:nvPicPr>
        <p:blipFill>
          <a:blip r:embed="rId3" cstate="print"/>
          <a:srcRect/>
          <a:stretch>
            <a:fillRect/>
          </a:stretch>
        </p:blipFill>
        <p:spPr bwMode="auto">
          <a:xfrm>
            <a:off x="6156325" y="3733800"/>
            <a:ext cx="2600325" cy="2857500"/>
          </a:xfrm>
          <a:prstGeom prst="rect">
            <a:avLst/>
          </a:prstGeom>
          <a:noFill/>
        </p:spPr>
      </p:pic>
    </p:spTree>
    <p:extLst>
      <p:ext uri="{BB962C8B-B14F-4D97-AF65-F5344CB8AC3E}">
        <p14:creationId xmlns:p14="http://schemas.microsoft.com/office/powerpoint/2010/main" val="814979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r>
              <a:rPr lang="en-GB" sz="2000" b="1" dirty="0">
                <a:latin typeface="+mj-lt"/>
              </a:rPr>
              <a:t>AO2:</a:t>
            </a:r>
            <a:r>
              <a:rPr lang="en-GB" sz="2000" dirty="0">
                <a:latin typeface="+mj-lt"/>
              </a:rPr>
              <a:t> Apply knowledge and understanding when analysing media products and processes, to show how meanings and responses are created. </a:t>
            </a:r>
            <a:endParaRPr lang="en-GB" sz="2000" dirty="0" smtClean="0">
              <a:latin typeface="+mj-lt"/>
            </a:endParaRPr>
          </a:p>
        </p:txBody>
      </p:sp>
      <p:sp>
        <p:nvSpPr>
          <p:cNvPr id="4" name="TextBox 3"/>
          <p:cNvSpPr txBox="1"/>
          <p:nvPr/>
        </p:nvSpPr>
        <p:spPr>
          <a:xfrm>
            <a:off x="272955" y="1228299"/>
            <a:ext cx="8475260" cy="1200329"/>
          </a:xfrm>
          <a:prstGeom prst="rect">
            <a:avLst/>
          </a:prstGeom>
          <a:noFill/>
        </p:spPr>
        <p:txBody>
          <a:bodyPr wrap="square" rtlCol="0">
            <a:spAutoFit/>
          </a:bodyPr>
          <a:lstStyle/>
          <a:p>
            <a:r>
              <a:rPr lang="en-GB" sz="2400" dirty="0" smtClean="0"/>
              <a:t>Let’s look at some adverts featuring children. </a:t>
            </a:r>
            <a:r>
              <a:rPr lang="en-GB" sz="2400" b="1" dirty="0" smtClean="0">
                <a:solidFill>
                  <a:srgbClr val="FF0000"/>
                </a:solidFill>
              </a:rPr>
              <a:t>Make notes on your given advert and be prepared to share your ideas with the class.</a:t>
            </a:r>
          </a:p>
          <a:p>
            <a:r>
              <a:rPr lang="en-GB" sz="2400" dirty="0" smtClean="0"/>
              <a:t>(How) does your advert feature these typical representations?</a:t>
            </a:r>
            <a:endParaRPr lang="en-GB" sz="2400" dirty="0"/>
          </a:p>
        </p:txBody>
      </p:sp>
      <p:sp>
        <p:nvSpPr>
          <p:cNvPr id="5" name="TextBox 4"/>
          <p:cNvSpPr txBox="1"/>
          <p:nvPr/>
        </p:nvSpPr>
        <p:spPr>
          <a:xfrm>
            <a:off x="395536" y="5157192"/>
            <a:ext cx="8424936" cy="1415772"/>
          </a:xfrm>
          <a:prstGeom prst="rect">
            <a:avLst/>
          </a:prstGeom>
          <a:noFill/>
          <a:ln>
            <a:solidFill>
              <a:schemeClr val="tx1"/>
            </a:solidFill>
          </a:ln>
        </p:spPr>
        <p:txBody>
          <a:bodyPr wrap="square" rtlCol="0">
            <a:spAutoFit/>
          </a:bodyPr>
          <a:lstStyle/>
          <a:p>
            <a:r>
              <a:rPr lang="en-GB" sz="2200" b="1" dirty="0" smtClean="0"/>
              <a:t>Constructionist approach – a reminder:</a:t>
            </a:r>
          </a:p>
          <a:p>
            <a:endParaRPr lang="en-GB" dirty="0" smtClean="0"/>
          </a:p>
          <a:p>
            <a:r>
              <a:rPr lang="en-GB" sz="2000" dirty="0" smtClean="0"/>
              <a:t>The thing itself / the opinion of the encoder / reading and response of audience / context of society within which the representation takes place</a:t>
            </a:r>
            <a:endParaRPr lang="en-GB" sz="2000" dirty="0"/>
          </a:p>
        </p:txBody>
      </p:sp>
      <p:sp>
        <p:nvSpPr>
          <p:cNvPr id="6" name="TextBox 5"/>
          <p:cNvSpPr txBox="1"/>
          <p:nvPr/>
        </p:nvSpPr>
        <p:spPr>
          <a:xfrm>
            <a:off x="272955" y="3411940"/>
            <a:ext cx="8679976" cy="1015663"/>
          </a:xfrm>
          <a:prstGeom prst="rect">
            <a:avLst/>
          </a:prstGeom>
          <a:solidFill>
            <a:schemeClr val="accent6">
              <a:lumMod val="40000"/>
              <a:lumOff val="60000"/>
            </a:schemeClr>
          </a:solidFill>
          <a:ln>
            <a:solidFill>
              <a:schemeClr val="tx1"/>
            </a:solidFill>
          </a:ln>
        </p:spPr>
        <p:txBody>
          <a:bodyPr wrap="square" rtlCol="0">
            <a:spAutoFit/>
          </a:bodyPr>
          <a:lstStyle/>
          <a:p>
            <a:r>
              <a:rPr lang="en-GB" sz="2000" b="1" dirty="0" smtClean="0"/>
              <a:t>Text 1:</a:t>
            </a:r>
            <a:r>
              <a:rPr lang="en-GB" sz="2000" dirty="0" smtClean="0"/>
              <a:t> Evian advert 		</a:t>
            </a:r>
            <a:r>
              <a:rPr lang="en-GB" sz="2000" b="1" dirty="0" smtClean="0"/>
              <a:t>Text 2: </a:t>
            </a:r>
            <a:r>
              <a:rPr lang="en-GB" sz="2000" dirty="0" smtClean="0"/>
              <a:t>IKEA ‘Playing with my friends’ advert</a:t>
            </a:r>
          </a:p>
          <a:p>
            <a:endParaRPr lang="en-GB" sz="2000" dirty="0" smtClean="0"/>
          </a:p>
          <a:p>
            <a:r>
              <a:rPr lang="en-GB" sz="2000" b="1" dirty="0" smtClean="0"/>
              <a:t>Text 3: </a:t>
            </a:r>
            <a:r>
              <a:rPr lang="en-GB" sz="2000" dirty="0" smtClean="0"/>
              <a:t>Cancer Research UK advert	</a:t>
            </a:r>
            <a:r>
              <a:rPr lang="en-GB" sz="2000" b="1" dirty="0" smtClean="0"/>
              <a:t>Text 4: </a:t>
            </a:r>
            <a:r>
              <a:rPr lang="en-GB" sz="2000" dirty="0" smtClean="0"/>
              <a:t>John Lewis Christmas advert (2011)</a:t>
            </a:r>
            <a:endParaRPr lang="en-GB" sz="2000" dirty="0"/>
          </a:p>
        </p:txBody>
      </p:sp>
    </p:spTree>
    <p:extLst>
      <p:ext uri="{BB962C8B-B14F-4D97-AF65-F5344CB8AC3E}">
        <p14:creationId xmlns:p14="http://schemas.microsoft.com/office/powerpoint/2010/main" val="960504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9822" t="22700" r="28835" b="31100"/>
          <a:stretch>
            <a:fillRect/>
          </a:stretch>
        </p:blipFill>
        <p:spPr bwMode="auto">
          <a:xfrm>
            <a:off x="0" y="836712"/>
            <a:ext cx="9144000" cy="5747657"/>
          </a:xfrm>
          <a:prstGeom prst="rect">
            <a:avLst/>
          </a:prstGeom>
          <a:noFill/>
          <a:ln w="9525">
            <a:noFill/>
            <a:miter lim="800000"/>
            <a:headEnd/>
            <a:tailEnd/>
          </a:ln>
        </p:spPr>
      </p:pic>
      <p:sp>
        <p:nvSpPr>
          <p:cNvPr id="4" name="TextBox 3"/>
          <p:cNvSpPr txBox="1"/>
          <p:nvPr/>
        </p:nvSpPr>
        <p:spPr>
          <a:xfrm>
            <a:off x="3419871" y="1340768"/>
            <a:ext cx="2561829" cy="1177245"/>
          </a:xfrm>
          <a:prstGeom prst="rect">
            <a:avLst/>
          </a:prstGeom>
          <a:noFill/>
        </p:spPr>
        <p:txBody>
          <a:bodyPr wrap="square" rtlCol="0">
            <a:spAutoFit/>
          </a:bodyPr>
          <a:lstStyle/>
          <a:p>
            <a:r>
              <a:rPr lang="en-GB" sz="2350" dirty="0" smtClean="0"/>
              <a:t>children/ teenagers/ the elderly</a:t>
            </a:r>
            <a:endParaRPr lang="en-GB" sz="2350" dirty="0"/>
          </a:p>
        </p:txBody>
      </p:sp>
      <p:sp>
        <p:nvSpPr>
          <p:cNvPr id="5" name="TextBox 4"/>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cstate="print"/>
          <a:srcRect l="28641" t="31100" r="30016" b="22700"/>
          <a:stretch>
            <a:fillRect/>
          </a:stretch>
        </p:blipFill>
        <p:spPr bwMode="auto">
          <a:xfrm>
            <a:off x="143507" y="764703"/>
            <a:ext cx="8820981" cy="5544617"/>
          </a:xfrm>
          <a:prstGeom prst="rect">
            <a:avLst/>
          </a:prstGeom>
          <a:noFill/>
          <a:ln w="9525">
            <a:noFill/>
            <a:miter lim="800000"/>
            <a:headEnd/>
            <a:tailEnd/>
          </a:ln>
        </p:spPr>
      </p:pic>
      <p:sp>
        <p:nvSpPr>
          <p:cNvPr id="4" name="TextBox 3"/>
          <p:cNvSpPr txBox="1"/>
          <p:nvPr/>
        </p:nvSpPr>
        <p:spPr>
          <a:xfrm>
            <a:off x="0" y="0"/>
            <a:ext cx="9144000" cy="707886"/>
          </a:xfrm>
          <a:prstGeom prst="rect">
            <a:avLst/>
          </a:prstGeom>
          <a:solidFill>
            <a:schemeClr val="accent6">
              <a:lumMod val="40000"/>
              <a:lumOff val="60000"/>
            </a:schemeClr>
          </a:solidFill>
        </p:spPr>
        <p:txBody>
          <a:bodyPr wrap="square" rtlCol="0">
            <a:spAutoFit/>
          </a:bodyPr>
          <a:lstStyle/>
          <a:p>
            <a:r>
              <a:rPr lang="en-GB" sz="2000" b="1" dirty="0" smtClean="0">
                <a:latin typeface="+mj-lt"/>
              </a:rPr>
              <a:t>AO1:</a:t>
            </a:r>
            <a:r>
              <a:rPr lang="en-GB" sz="2000" dirty="0" smtClean="0">
                <a:latin typeface="+mj-lt"/>
              </a:rPr>
              <a:t> Demonstrate knowledge and understanding of media concepts, contexts and critical debates.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TotalTime>
  <Words>305</Words>
  <Application>Microsoft Office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dc:title>
  <dc:creator>Miss V Archer</dc:creator>
  <cp:lastModifiedBy>Miss V Archer</cp:lastModifiedBy>
  <cp:revision>87</cp:revision>
  <dcterms:created xsi:type="dcterms:W3CDTF">2013-12-09T09:33:17Z</dcterms:created>
  <dcterms:modified xsi:type="dcterms:W3CDTF">2014-09-23T08:54:35Z</dcterms:modified>
</cp:coreProperties>
</file>