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9" r:id="rId8"/>
    <p:sldId id="282" r:id="rId9"/>
    <p:sldId id="280" r:id="rId10"/>
    <p:sldId id="281" r:id="rId11"/>
    <p:sldId id="276" r:id="rId12"/>
    <p:sldId id="270" r:id="rId13"/>
    <p:sldId id="294" r:id="rId14"/>
    <p:sldId id="295" r:id="rId15"/>
    <p:sldId id="293" r:id="rId16"/>
    <p:sldId id="285" r:id="rId17"/>
    <p:sldId id="283" r:id="rId18"/>
    <p:sldId id="286" r:id="rId19"/>
    <p:sldId id="284" r:id="rId20"/>
    <p:sldId id="291" r:id="rId21"/>
    <p:sldId id="296" r:id="rId22"/>
    <p:sldId id="297" r:id="rId23"/>
    <p:sldId id="298" r:id="rId24"/>
    <p:sldId id="287" r:id="rId25"/>
    <p:sldId id="288" r:id="rId26"/>
    <p:sldId id="289" r:id="rId27"/>
    <p:sldId id="290" r:id="rId28"/>
    <p:sldId id="292" r:id="rId29"/>
    <p:sldId id="299" r:id="rId30"/>
    <p:sldId id="301" r:id="rId31"/>
    <p:sldId id="300"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45" y="5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4E5C01-891C-4165-8AEF-121149576109}" type="datetimeFigureOut">
              <a:rPr lang="en-GB" smtClean="0"/>
              <a:t>04/05/2016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E5C01-891C-4165-8AEF-121149576109}" type="datetimeFigureOut">
              <a:rPr lang="en-GB" smtClean="0"/>
              <a:t>04/05/2016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E5C01-891C-4165-8AEF-121149576109}" type="datetimeFigureOut">
              <a:rPr lang="en-GB" smtClean="0"/>
              <a:t>04/05/2016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E5C01-891C-4165-8AEF-121149576109}" type="datetimeFigureOut">
              <a:rPr lang="en-GB" smtClean="0"/>
              <a:t>04/05/2016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E5C01-891C-4165-8AEF-121149576109}" type="datetimeFigureOut">
              <a:rPr lang="en-GB" smtClean="0"/>
              <a:t>04/05/2016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4E5C01-891C-4165-8AEF-121149576109}" type="datetimeFigureOut">
              <a:rPr lang="en-GB" smtClean="0"/>
              <a:t>04/05/2016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4E5C01-891C-4165-8AEF-121149576109}" type="datetimeFigureOut">
              <a:rPr lang="en-GB" smtClean="0"/>
              <a:t>04/05/2016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4E5C01-891C-4165-8AEF-121149576109}" type="datetimeFigureOut">
              <a:rPr lang="en-GB" smtClean="0"/>
              <a:t>04/05/2016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E5C01-891C-4165-8AEF-121149576109}" type="datetimeFigureOut">
              <a:rPr lang="en-GB" smtClean="0"/>
              <a:t>04/05/2016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E5C01-891C-4165-8AEF-121149576109}" type="datetimeFigureOut">
              <a:rPr lang="en-GB" smtClean="0"/>
              <a:t>04/05/2016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E5C01-891C-4165-8AEF-121149576109}" type="datetimeFigureOut">
              <a:rPr lang="en-GB" smtClean="0"/>
              <a:t>04/05/2016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32E405-8A19-4EF4-8F11-64D10EAF05E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E5C01-891C-4165-8AEF-121149576109}" type="datetimeFigureOut">
              <a:rPr lang="en-GB" smtClean="0"/>
              <a:t>04/05/2016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2E405-8A19-4EF4-8F11-64D10EAF05E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Representations of an Event</a:t>
            </a:r>
            <a:endParaRPr lang="en-GB" dirty="0"/>
          </a:p>
        </p:txBody>
      </p:sp>
      <p:sp>
        <p:nvSpPr>
          <p:cNvPr id="3" name="Subtitle 2"/>
          <p:cNvSpPr>
            <a:spLocks noGrp="1"/>
          </p:cNvSpPr>
          <p:nvPr>
            <p:ph type="subTitle" idx="1"/>
          </p:nvPr>
        </p:nvSpPr>
        <p:spPr/>
        <p:txBody>
          <a:bodyPr/>
          <a:lstStyle/>
          <a:p>
            <a:r>
              <a:rPr lang="en-GB" dirty="0" smtClean="0"/>
              <a:t>Celebrity Death</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pbs.twimg.com/media/CgmJbwxW0AAQxeO.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73"/>
            <a:ext cx="5379248" cy="68501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dirty="0" smtClean="0"/>
              <a:t>Why does the story take up most of the front page?</a:t>
            </a:r>
          </a:p>
          <a:p>
            <a:pPr lvl="0"/>
            <a:endParaRPr lang="en-GB" dirty="0"/>
          </a:p>
          <a:p>
            <a:pPr lvl="0"/>
            <a:r>
              <a:rPr lang="en-GB" dirty="0" smtClean="0"/>
              <a:t>What is so important about the rest of the front page news?</a:t>
            </a:r>
          </a:p>
          <a:p>
            <a:pPr lvl="0"/>
            <a:endParaRPr lang="en-GB" dirty="0"/>
          </a:p>
          <a:p>
            <a:pPr lvl="0"/>
            <a:r>
              <a:rPr lang="en-GB" dirty="0" smtClean="0"/>
              <a:t>Wha</a:t>
            </a:r>
            <a:r>
              <a:rPr lang="en-GB" dirty="0" smtClean="0"/>
              <a:t>t is the impact of the image? </a:t>
            </a:r>
          </a:p>
          <a:p>
            <a:pPr lvl="0"/>
            <a:endParaRPr lang="en-GB" dirty="0"/>
          </a:p>
          <a:p>
            <a:pPr lvl="0"/>
            <a:r>
              <a:rPr lang="en-GB" dirty="0" smtClean="0"/>
              <a:t>What representation of Prince is created? Why? </a:t>
            </a:r>
          </a:p>
          <a:p>
            <a:pPr lvl="0"/>
            <a:endParaRPr lang="en-GB" dirty="0"/>
          </a:p>
          <a:p>
            <a:pPr lvl="0"/>
            <a:r>
              <a:rPr lang="en-GB" dirty="0" smtClean="0"/>
              <a:t>How does the text anchor the image?</a:t>
            </a:r>
          </a:p>
          <a:p>
            <a:pPr lvl="0"/>
            <a:endParaRPr lang="en-GB" dirty="0"/>
          </a:p>
          <a:p>
            <a:pPr lvl="0"/>
            <a:r>
              <a:rPr lang="en-GB" dirty="0" smtClean="0"/>
              <a:t>What news values are present? </a:t>
            </a:r>
          </a:p>
          <a:p>
            <a:pPr lvl="0"/>
            <a:endParaRPr lang="en-GB" dirty="0"/>
          </a:p>
          <a:p>
            <a:pPr lvl="0"/>
            <a:r>
              <a:rPr lang="en-GB" dirty="0" smtClean="0"/>
              <a:t>How is the audience positioned?</a:t>
            </a:r>
            <a:endParaRPr lang="en-GB" dirty="0"/>
          </a:p>
          <a:p>
            <a:pPr lvl="0"/>
            <a:endParaRPr lang="en-GB" dirty="0" smtClean="0"/>
          </a:p>
          <a:p>
            <a:pPr lvl="0"/>
            <a:r>
              <a:rPr lang="en-GB" dirty="0" smtClean="0"/>
              <a:t>What uses and gratifications are present?</a:t>
            </a:r>
            <a:endParaRPr lang="en-GB" dirty="0"/>
          </a:p>
        </p:txBody>
      </p:sp>
      <p:pic>
        <p:nvPicPr>
          <p:cNvPr id="6150" name="Picture 6" descr="https://pbs.twimg.com/media/CgmJbwxW0AAQxeO.jpg:large"/>
          <p:cNvPicPr>
            <a:picLocks noChangeAspect="1" noChangeArrowheads="1"/>
          </p:cNvPicPr>
          <p:nvPr/>
        </p:nvPicPr>
        <p:blipFill rotWithShape="1">
          <a:blip r:embed="rId2">
            <a:extLst>
              <a:ext uri="{28A0092B-C50C-407E-A947-70E740481C1C}">
                <a14:useLocalDpi xmlns:a14="http://schemas.microsoft.com/office/drawing/2010/main" val="0"/>
              </a:ext>
            </a:extLst>
          </a:blip>
          <a:srcRect l="75549" t="24556" r="5256" b="58630"/>
          <a:stretch/>
        </p:blipFill>
        <p:spPr bwMode="auto">
          <a:xfrm rot="21227783">
            <a:off x="1129068" y="2272369"/>
            <a:ext cx="3470037" cy="387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82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bs.twimg.com/media/CgmGyjxWkAE0t3g.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287"/>
            <a:ext cx="5256584" cy="672473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dirty="0" smtClean="0"/>
              <a:t>Why does the story take up a </a:t>
            </a:r>
            <a:r>
              <a:rPr lang="en-GB" dirty="0" smtClean="0"/>
              <a:t>third of </a:t>
            </a:r>
            <a:r>
              <a:rPr lang="en-GB" dirty="0" smtClean="0"/>
              <a:t>the front page?</a:t>
            </a:r>
          </a:p>
          <a:p>
            <a:pPr lvl="0"/>
            <a:endParaRPr lang="en-GB" dirty="0"/>
          </a:p>
          <a:p>
            <a:pPr lvl="0"/>
            <a:r>
              <a:rPr lang="en-GB" dirty="0" smtClean="0"/>
              <a:t>What is so important about the rest of the front page news?</a:t>
            </a:r>
          </a:p>
          <a:p>
            <a:pPr lvl="0"/>
            <a:endParaRPr lang="en-GB" dirty="0"/>
          </a:p>
          <a:p>
            <a:pPr lvl="0"/>
            <a:r>
              <a:rPr lang="en-GB" dirty="0" smtClean="0"/>
              <a:t>Wha</a:t>
            </a:r>
            <a:r>
              <a:rPr lang="en-GB" dirty="0" smtClean="0"/>
              <a:t>t is the impact of the image? </a:t>
            </a:r>
          </a:p>
          <a:p>
            <a:pPr lvl="0"/>
            <a:endParaRPr lang="en-GB" dirty="0"/>
          </a:p>
          <a:p>
            <a:pPr lvl="0"/>
            <a:r>
              <a:rPr lang="en-GB" dirty="0" smtClean="0"/>
              <a:t>What representation of Prince is created? Why? </a:t>
            </a:r>
          </a:p>
          <a:p>
            <a:pPr lvl="0"/>
            <a:endParaRPr lang="en-GB" dirty="0"/>
          </a:p>
          <a:p>
            <a:pPr lvl="0"/>
            <a:r>
              <a:rPr lang="en-GB" dirty="0" smtClean="0"/>
              <a:t>How does the text anchor the image?</a:t>
            </a:r>
          </a:p>
          <a:p>
            <a:pPr lvl="0"/>
            <a:endParaRPr lang="en-GB" dirty="0"/>
          </a:p>
          <a:p>
            <a:pPr lvl="0"/>
            <a:r>
              <a:rPr lang="en-GB" dirty="0" smtClean="0"/>
              <a:t>What news values are present? </a:t>
            </a:r>
          </a:p>
          <a:p>
            <a:pPr lvl="0"/>
            <a:endParaRPr lang="en-GB" dirty="0"/>
          </a:p>
          <a:p>
            <a:pPr lvl="0"/>
            <a:r>
              <a:rPr lang="en-GB" dirty="0" smtClean="0"/>
              <a:t>How is the audience positioned?</a:t>
            </a:r>
            <a:endParaRPr lang="en-GB" dirty="0"/>
          </a:p>
          <a:p>
            <a:pPr lvl="0"/>
            <a:endParaRPr lang="en-GB" dirty="0" smtClean="0"/>
          </a:p>
          <a:p>
            <a:pPr lvl="0"/>
            <a:r>
              <a:rPr lang="en-GB" dirty="0" smtClean="0"/>
              <a:t>What uses and gratifications are present?</a:t>
            </a:r>
            <a:endParaRPr lang="en-GB" dirty="0"/>
          </a:p>
        </p:txBody>
      </p:sp>
    </p:spTree>
    <p:extLst>
      <p:ext uri="{BB962C8B-B14F-4D97-AF65-F5344CB8AC3E}">
        <p14:creationId xmlns:p14="http://schemas.microsoft.com/office/powerpoint/2010/main" val="4112657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s://pbs.twimg.com/media/CgmCqo6WYAAEg2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9392"/>
            <a:ext cx="3154013" cy="4788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bs.twimg.com/media/CgmGyjxWkAE0t3g.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954" y="2952470"/>
            <a:ext cx="2880161" cy="3684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pbs.twimg.com/media/CgmJbwxW0AAQxeO.jpg:lar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8973" y="2852936"/>
            <a:ext cx="3046982" cy="38801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pbs.twimg.com/media/Cgl6OAzXEAIinb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04142"/>
            <a:ext cx="3114369" cy="3960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pbs.twimg.com/media/CgmKwx7WYAA-5L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48" y="20379"/>
            <a:ext cx="2170088" cy="28247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5436096" y="139846"/>
            <a:ext cx="3456385" cy="2664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How has this representation been selected, constructed and anchored? Why has it been created in this way/how is it being used? Is this a typical representation in this context? What </a:t>
            </a:r>
            <a:r>
              <a:rPr kumimoji="0" lang="en-GB" sz="2000" b="1" i="0" u="none" strike="noStrike" cap="none" normalizeH="0" baseline="0" dirty="0" smtClean="0">
                <a:ln>
                  <a:noFill/>
                </a:ln>
                <a:solidFill>
                  <a:schemeClr val="tx1"/>
                </a:solidFill>
                <a:effectLst/>
                <a:latin typeface="Calibri" pitchFamily="34" charset="0"/>
                <a:cs typeface="Arial" pitchFamily="34" charset="0"/>
              </a:rPr>
              <a:t>issues</a:t>
            </a:r>
            <a:r>
              <a:rPr kumimoji="0" lang="en-GB" sz="2000" b="0" i="0" u="none" strike="noStrike" cap="none" normalizeH="0" baseline="0" dirty="0" smtClean="0">
                <a:ln>
                  <a:noFill/>
                </a:ln>
                <a:solidFill>
                  <a:schemeClr val="tx1"/>
                </a:solidFill>
                <a:effectLst/>
                <a:latin typeface="Calibri" pitchFamily="34" charset="0"/>
                <a:cs typeface="Arial" pitchFamily="34" charset="0"/>
              </a:rPr>
              <a:t> and debates surround this representation?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s://pbs.twimg.com/media/CgmCqo6WYAAEg2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9392"/>
            <a:ext cx="3154013" cy="4788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bs.twimg.com/media/CgmGyjxWkAE0t3g.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954" y="2952470"/>
            <a:ext cx="2880161" cy="3684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pbs.twimg.com/media/CgmJbwxW0AAQxeO.jpg:lar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8973" y="2852936"/>
            <a:ext cx="3046982" cy="38801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pbs.twimg.com/media/Cgl6OAzXEAIinb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04142"/>
            <a:ext cx="3114369" cy="3960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pbs.twimg.com/media/CgmKwx7WYAA-5L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48" y="20379"/>
            <a:ext cx="2170088" cy="28247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5436096" y="139846"/>
            <a:ext cx="3456385" cy="2664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lang="en-GB" sz="2000"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sz="2000" dirty="0"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GB" sz="2000" dirty="0" smtClean="0">
                <a:latin typeface="Calibri" pitchFamily="34" charset="0"/>
                <a:cs typeface="Arial" pitchFamily="34" charset="0"/>
              </a:rPr>
              <a:t>Do tabloids and broadsheets have different news values?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79185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s://pbs.twimg.com/media/CgmCqo6WYAAEg2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9392"/>
            <a:ext cx="3154013" cy="4788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bs.twimg.com/media/CgmGyjxWkAE0t3g.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954" y="2952470"/>
            <a:ext cx="2880161" cy="3684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pbs.twimg.com/media/CgmJbwxW0AAQxeO.jpg:lar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8973" y="2852936"/>
            <a:ext cx="3046982" cy="38801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pbs.twimg.com/media/Cgl6OAzXEAIinb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04142"/>
            <a:ext cx="3114369" cy="3960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pbs.twimg.com/media/CgmKwx7WYAA-5L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48" y="20379"/>
            <a:ext cx="2170088" cy="28247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5436096" y="139846"/>
            <a:ext cx="3456385" cy="2664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lang="en-GB" sz="2000"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sz="2000" dirty="0"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GB" sz="2000" dirty="0" smtClean="0">
                <a:latin typeface="Calibri" pitchFamily="34" charset="0"/>
                <a:cs typeface="Arial" pitchFamily="34" charset="0"/>
              </a:rPr>
              <a:t>How would you summarise the representation of this event?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9476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636912"/>
            <a:ext cx="7813376" cy="523220"/>
          </a:xfrm>
          <a:prstGeom prst="rect">
            <a:avLst/>
          </a:prstGeom>
          <a:noFill/>
        </p:spPr>
        <p:txBody>
          <a:bodyPr wrap="square" rtlCol="0">
            <a:spAutoFit/>
          </a:bodyPr>
          <a:lstStyle/>
          <a:p>
            <a:r>
              <a:rPr lang="en-GB" sz="2800" b="1" dirty="0" smtClean="0"/>
              <a:t>Do all celebrity deaths get represented in this way?</a:t>
            </a:r>
            <a:endParaRPr lang="en-GB" sz="2800" b="1" dirty="0"/>
          </a:p>
        </p:txBody>
      </p:sp>
    </p:spTree>
    <p:extLst>
      <p:ext uri="{BB962C8B-B14F-4D97-AF65-F5344CB8AC3E}">
        <p14:creationId xmlns:p14="http://schemas.microsoft.com/office/powerpoint/2010/main" val="207030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bs.twimg.com/media/CggssFfXIAAj8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3203"/>
            <a:ext cx="5112568" cy="676563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spTree>
    <p:extLst>
      <p:ext uri="{BB962C8B-B14F-4D97-AF65-F5344CB8AC3E}">
        <p14:creationId xmlns:p14="http://schemas.microsoft.com/office/powerpoint/2010/main" val="2547981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pbs.twimg.com/media/CghAR2rW8AAbN7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15416"/>
            <a:ext cx="5188249" cy="813690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5220072"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spTree>
    <p:extLst>
      <p:ext uri="{BB962C8B-B14F-4D97-AF65-F5344CB8AC3E}">
        <p14:creationId xmlns:p14="http://schemas.microsoft.com/office/powerpoint/2010/main" val="471955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pbs.twimg.com/media/Cgg_5N1WEAAbn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9392"/>
            <a:ext cx="5435463" cy="695739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spTree>
    <p:extLst>
      <p:ext uri="{BB962C8B-B14F-4D97-AF65-F5344CB8AC3E}">
        <p14:creationId xmlns:p14="http://schemas.microsoft.com/office/powerpoint/2010/main" val="1512023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pbs.twimg.com/media/CghBPGzWQAEIe3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 y="1"/>
            <a:ext cx="5447589" cy="6900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spTree>
    <p:extLst>
      <p:ext uri="{BB962C8B-B14F-4D97-AF65-F5344CB8AC3E}">
        <p14:creationId xmlns:p14="http://schemas.microsoft.com/office/powerpoint/2010/main" val="1392595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332656"/>
            <a:ext cx="87849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With reference to your own detailed examples, explore the representation of events in the media today.</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395536" y="1412776"/>
            <a:ext cx="8136904" cy="1200329"/>
          </a:xfrm>
          <a:prstGeom prst="rect">
            <a:avLst/>
          </a:prstGeom>
        </p:spPr>
        <p:txBody>
          <a:bodyPr wrap="square">
            <a:spAutoFit/>
          </a:bodyPr>
          <a:lstStyle/>
          <a:p>
            <a:r>
              <a:rPr lang="en-GB" dirty="0"/>
              <a:t>The </a:t>
            </a:r>
            <a:r>
              <a:rPr lang="en-GB" b="1" dirty="0"/>
              <a:t>news</a:t>
            </a:r>
            <a:r>
              <a:rPr lang="en-GB" dirty="0"/>
              <a:t> media is central to the representation of events. The news is information about an event which is communicated to an audience. For an event to be ‘newsworthy’ it must be of importance and relevance to the </a:t>
            </a:r>
            <a:r>
              <a:rPr lang="en-GB" b="1" dirty="0"/>
              <a:t>target audience.</a:t>
            </a:r>
            <a:r>
              <a:rPr lang="en-GB" dirty="0"/>
              <a:t> Media news is a construction like any other media text.</a:t>
            </a:r>
          </a:p>
        </p:txBody>
      </p:sp>
      <p:sp>
        <p:nvSpPr>
          <p:cNvPr id="1026" name="Text Box 2"/>
          <p:cNvSpPr txBox="1">
            <a:spLocks noChangeArrowheads="1"/>
          </p:cNvSpPr>
          <p:nvPr/>
        </p:nvSpPr>
        <p:spPr bwMode="auto">
          <a:xfrm>
            <a:off x="683568" y="3212976"/>
            <a:ext cx="7704856" cy="25032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Arial" pitchFamily="34" charset="0"/>
              </a:rPr>
              <a:t>Terminology revision: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Arial" pitchFamily="34" charset="0"/>
              </a:rPr>
              <a:t>Primary definer:</a:t>
            </a:r>
            <a:r>
              <a:rPr kumimoji="0" lang="en-GB" sz="2000" b="0" i="0" u="none" strike="noStrike" cap="none" normalizeH="0" baseline="0" dirty="0" smtClean="0">
                <a:ln>
                  <a:noFill/>
                </a:ln>
                <a:solidFill>
                  <a:schemeClr val="tx1"/>
                </a:solidFill>
                <a:effectLst/>
                <a:latin typeface="Calibri" pitchFamily="34" charset="0"/>
                <a:cs typeface="Arial" pitchFamily="34" charset="0"/>
              </a:rPr>
              <a:t> someone who has first-hand knowledge of the event, e.g. an eye witness, journalist or emergency services. This includes information from Twitter, YouTube etc.</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Arial" pitchFamily="34" charset="0"/>
              </a:rPr>
              <a:t>Secondary definer</a:t>
            </a:r>
            <a:r>
              <a:rPr kumimoji="0" lang="en-GB" sz="2000" b="0" i="0" u="none" strike="noStrike" cap="none" normalizeH="0" baseline="0" dirty="0" smtClean="0">
                <a:ln>
                  <a:noFill/>
                </a:ln>
                <a:solidFill>
                  <a:schemeClr val="tx1"/>
                </a:solidFill>
                <a:effectLst/>
                <a:latin typeface="Calibri" pitchFamily="34" charset="0"/>
                <a:cs typeface="Arial" pitchFamily="34" charset="0"/>
              </a:rPr>
              <a:t>: usually the news agencies or journalists who </a:t>
            </a:r>
            <a:r>
              <a:rPr kumimoji="0" lang="en-GB" sz="2000" b="1" i="0" u="none" strike="noStrike" cap="none" normalizeH="0" baseline="0" dirty="0" smtClean="0">
                <a:ln>
                  <a:noFill/>
                </a:ln>
                <a:solidFill>
                  <a:schemeClr val="tx1"/>
                </a:solidFill>
                <a:effectLst/>
                <a:latin typeface="Calibri" pitchFamily="34" charset="0"/>
                <a:cs typeface="Arial" pitchFamily="34" charset="0"/>
              </a:rPr>
              <a:t>construct</a:t>
            </a:r>
            <a:r>
              <a:rPr kumimoji="0" lang="en-GB" sz="2000" b="0" i="0" u="none" strike="noStrike" cap="none" normalizeH="0" baseline="0" dirty="0" smtClean="0">
                <a:ln>
                  <a:noFill/>
                </a:ln>
                <a:solidFill>
                  <a:schemeClr val="tx1"/>
                </a:solidFill>
                <a:effectLst/>
                <a:latin typeface="Calibri" pitchFamily="34" charset="0"/>
                <a:cs typeface="Arial" pitchFamily="34" charset="0"/>
              </a:rPr>
              <a:t> a story out of the event. They do this to meet the needs of their target audience.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pbs.twimg.com/media/Cgg-oSmXEAAp3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4" y="-8926"/>
            <a:ext cx="5493540" cy="6866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spTree>
    <p:extLst>
      <p:ext uri="{BB962C8B-B14F-4D97-AF65-F5344CB8AC3E}">
        <p14:creationId xmlns:p14="http://schemas.microsoft.com/office/powerpoint/2010/main" val="308602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pbs.twimg.com/media/CghAR2rW8AAbN7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032" y="14035"/>
            <a:ext cx="3213960" cy="50405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pbs.twimg.com/media/Cgg-oSmXEAAp3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254395"/>
            <a:ext cx="288032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pbs.twimg.com/media/CghBPGzWQAEIe3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04" y="3224911"/>
            <a:ext cx="2865697" cy="3629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pbs.twimg.com/media/Cgg_5N1WEAAbnM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260156"/>
            <a:ext cx="2808312" cy="3594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bs.twimg.com/media/CggssFfXIAAj8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33203"/>
            <a:ext cx="2448272" cy="323988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5874256" y="139846"/>
            <a:ext cx="3018225" cy="2664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GB" sz="2000" dirty="0" smtClean="0">
                <a:latin typeface="Calibri" pitchFamily="34" charset="0"/>
                <a:cs typeface="Arial" pitchFamily="34" charset="0"/>
              </a:rPr>
              <a:t>Is this event represented differently than Prince’s death? </a:t>
            </a:r>
          </a:p>
        </p:txBody>
      </p:sp>
    </p:spTree>
    <p:extLst>
      <p:ext uri="{BB962C8B-B14F-4D97-AF65-F5344CB8AC3E}">
        <p14:creationId xmlns:p14="http://schemas.microsoft.com/office/powerpoint/2010/main" val="341135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pbs.twimg.com/media/CghAR2rW8AAbN7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032" y="14035"/>
            <a:ext cx="3213960" cy="50405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pbs.twimg.com/media/Cgg-oSmXEAAp3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254395"/>
            <a:ext cx="288032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pbs.twimg.com/media/CghBPGzWQAEIe3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04" y="3224911"/>
            <a:ext cx="2865697" cy="3629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pbs.twimg.com/media/Cgg_5N1WEAAbnM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260156"/>
            <a:ext cx="2808312" cy="3594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bs.twimg.com/media/CggssFfXIAAj8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33203"/>
            <a:ext cx="2448272" cy="323988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5874256" y="139846"/>
            <a:ext cx="3018225" cy="2664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a:latin typeface="Calibri" pitchFamily="34" charset="0"/>
              <a:cs typeface="Arial" pitchFamily="34" charset="0"/>
            </a:endParaRPr>
          </a:p>
          <a:p>
            <a:pPr lvl="0" algn="ctr" fontAlgn="base">
              <a:spcBef>
                <a:spcPct val="0"/>
              </a:spcBef>
              <a:spcAft>
                <a:spcPts val="1000"/>
              </a:spcAft>
            </a:pPr>
            <a:r>
              <a:rPr lang="en-GB" sz="2000" dirty="0">
                <a:latin typeface="Calibri" pitchFamily="34" charset="0"/>
                <a:cs typeface="Arial" pitchFamily="34" charset="0"/>
              </a:rPr>
              <a:t>How would you summarise the representation of this event?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59004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568952" cy="1754326"/>
          </a:xfrm>
          <a:prstGeom prst="rect">
            <a:avLst/>
          </a:prstGeom>
          <a:noFill/>
        </p:spPr>
        <p:txBody>
          <a:bodyPr wrap="square" rtlCol="0">
            <a:spAutoFit/>
          </a:bodyPr>
          <a:lstStyle/>
          <a:p>
            <a:pPr marL="342900" indent="-342900">
              <a:buAutoNum type="arabicPeriod"/>
            </a:pPr>
            <a:r>
              <a:rPr lang="en-GB" dirty="0" smtClean="0"/>
              <a:t>Watch the BBC news article on the death of </a:t>
            </a:r>
            <a:r>
              <a:rPr lang="en-GB" dirty="0" smtClean="0"/>
              <a:t>David Bowie </a:t>
            </a:r>
            <a:r>
              <a:rPr lang="en-GB" dirty="0" smtClean="0"/>
              <a:t>– what news values are present? </a:t>
            </a:r>
            <a:endParaRPr lang="en-GB" dirty="0"/>
          </a:p>
          <a:p>
            <a:pPr marL="342900" indent="-342900"/>
            <a:endParaRPr lang="en-GB" dirty="0"/>
          </a:p>
          <a:p>
            <a:pPr marL="342900" indent="-342900"/>
            <a:r>
              <a:rPr lang="en-GB" dirty="0" smtClean="0"/>
              <a:t>	</a:t>
            </a:r>
            <a:endParaRPr lang="en-GB" dirty="0"/>
          </a:p>
          <a:p>
            <a:pPr marL="342900" indent="-342900"/>
            <a:endParaRPr lang="en-GB" dirty="0" smtClean="0"/>
          </a:p>
          <a:p>
            <a:pPr marL="342900" indent="-342900"/>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345288469"/>
              </p:ext>
            </p:extLst>
          </p:nvPr>
        </p:nvGraphicFramePr>
        <p:xfrm>
          <a:off x="179512" y="3068958"/>
          <a:ext cx="5472608" cy="3528050"/>
        </p:xfrm>
        <a:graphic>
          <a:graphicData uri="http://schemas.openxmlformats.org/drawingml/2006/table">
            <a:tbl>
              <a:tblPr/>
              <a:tblGrid>
                <a:gridCol w="1683879"/>
                <a:gridCol w="3788729"/>
              </a:tblGrid>
              <a:tr h="278530">
                <a:tc>
                  <a:txBody>
                    <a:bodyPr/>
                    <a:lstStyle/>
                    <a:p>
                      <a:pPr>
                        <a:lnSpc>
                          <a:spcPct val="115000"/>
                        </a:lnSpc>
                        <a:spcAft>
                          <a:spcPts val="0"/>
                        </a:spcAft>
                      </a:pPr>
                      <a:r>
                        <a:rPr lang="en-GB" sz="1200" b="1" dirty="0">
                          <a:latin typeface="Calibri"/>
                          <a:ea typeface="Calibri"/>
                          <a:cs typeface="Times New Roman"/>
                        </a:rPr>
                        <a:t>News Values</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b="1" dirty="0">
                          <a:latin typeface="Calibri"/>
                          <a:ea typeface="Calibri"/>
                          <a:cs typeface="Times New Roman"/>
                        </a:rPr>
                        <a:t>Description</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a:latin typeface="Calibri"/>
                          <a:ea typeface="Calibri"/>
                          <a:cs typeface="Times New Roman"/>
                        </a:rPr>
                        <a:t>The power elite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a:latin typeface="Calibri"/>
                          <a:ea typeface="Calibri"/>
                          <a:cs typeface="Times New Roman"/>
                        </a:rPr>
                        <a:t>Celebrity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a:latin typeface="Calibri"/>
                          <a:ea typeface="Calibri"/>
                          <a:cs typeface="Times New Roman"/>
                        </a:rPr>
                        <a:t>Entertainment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a:latin typeface="Calibri"/>
                          <a:ea typeface="Calibri"/>
                          <a:cs typeface="Times New Roman"/>
                        </a:rPr>
                        <a:t>Surprise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a:latin typeface="Calibri"/>
                          <a:ea typeface="Calibri"/>
                          <a:cs typeface="Times New Roman"/>
                        </a:rPr>
                        <a:t>Bad news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a:latin typeface="Calibri"/>
                          <a:ea typeface="Calibri"/>
                          <a:cs typeface="Times New Roman"/>
                        </a:rPr>
                        <a:t>Good news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a:latin typeface="Calibri"/>
                          <a:ea typeface="Calibri"/>
                          <a:cs typeface="Times New Roman"/>
                        </a:rPr>
                        <a:t>Magnitude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a:latin typeface="Calibri"/>
                          <a:ea typeface="Calibri"/>
                          <a:cs typeface="Times New Roman"/>
                        </a:rPr>
                        <a:t>Relevance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a:latin typeface="Calibri"/>
                          <a:ea typeface="Calibri"/>
                          <a:cs typeface="Times New Roman"/>
                        </a:rPr>
                        <a:t>Follow-ups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952">
                <a:tc>
                  <a:txBody>
                    <a:bodyPr/>
                    <a:lstStyle/>
                    <a:p>
                      <a:pPr>
                        <a:lnSpc>
                          <a:spcPct val="115000"/>
                        </a:lnSpc>
                        <a:spcAft>
                          <a:spcPts val="0"/>
                        </a:spcAft>
                      </a:pPr>
                      <a:r>
                        <a:rPr lang="en-GB" sz="1400" dirty="0">
                          <a:latin typeface="Calibri"/>
                          <a:ea typeface="Calibri"/>
                          <a:cs typeface="Times New Roman"/>
                        </a:rPr>
                        <a:t>Media agenda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7" name="Picture 6"/>
          <p:cNvPicPr>
            <a:picLocks noChangeAspect="1"/>
          </p:cNvPicPr>
          <p:nvPr/>
        </p:nvPicPr>
        <p:blipFill rotWithShape="1">
          <a:blip r:embed="rId2"/>
          <a:srcRect l="16217" t="17240" r="43621" b="30680"/>
          <a:stretch/>
        </p:blipFill>
        <p:spPr>
          <a:xfrm rot="323076">
            <a:off x="4283968" y="980728"/>
            <a:ext cx="4600630" cy="3355754"/>
          </a:xfrm>
          <a:prstGeom prst="rect">
            <a:avLst/>
          </a:prstGeom>
        </p:spPr>
      </p:pic>
    </p:spTree>
    <p:extLst>
      <p:ext uri="{BB962C8B-B14F-4D97-AF65-F5344CB8AC3E}">
        <p14:creationId xmlns:p14="http://schemas.microsoft.com/office/powerpoint/2010/main" val="3844344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pbs.twimg.com/media/CYeK20MWsAA8X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531440"/>
            <a:ext cx="5700263" cy="7704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spTree>
    <p:extLst>
      <p:ext uri="{BB962C8B-B14F-4D97-AF65-F5344CB8AC3E}">
        <p14:creationId xmlns:p14="http://schemas.microsoft.com/office/powerpoint/2010/main" val="1869691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pbs.twimg.com/media/CYeIz5bWMAAUpw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243408"/>
            <a:ext cx="5715000" cy="8677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pic>
        <p:nvPicPr>
          <p:cNvPr id="13316" name="Picture 4" descr="https://pbs.twimg.com/media/CYeIz5bWMAAUpwY.jpg:large"/>
          <p:cNvPicPr>
            <a:picLocks noChangeAspect="1" noChangeArrowheads="1"/>
          </p:cNvPicPr>
          <p:nvPr/>
        </p:nvPicPr>
        <p:blipFill rotWithShape="1">
          <a:blip r:embed="rId3">
            <a:extLst>
              <a:ext uri="{28A0092B-C50C-407E-A947-70E740481C1C}">
                <a14:useLocalDpi xmlns:a14="http://schemas.microsoft.com/office/drawing/2010/main" val="0"/>
              </a:ext>
            </a:extLst>
          </a:blip>
          <a:srcRect l="47250" t="79244" r="4545" b="2768"/>
          <a:stretch/>
        </p:blipFill>
        <p:spPr bwMode="auto">
          <a:xfrm rot="21423907">
            <a:off x="150608" y="1500369"/>
            <a:ext cx="8282261" cy="469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9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pbs.twimg.com/media/CYeR1WYWEAA7i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5544616" cy="7060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spTree>
    <p:extLst>
      <p:ext uri="{BB962C8B-B14F-4D97-AF65-F5344CB8AC3E}">
        <p14:creationId xmlns:p14="http://schemas.microsoft.com/office/powerpoint/2010/main" val="442916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pbs.twimg.com/media/CYeNnpcWYAAHb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9392"/>
            <a:ext cx="5471081" cy="695739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spTree>
    <p:extLst>
      <p:ext uri="{BB962C8B-B14F-4D97-AF65-F5344CB8AC3E}">
        <p14:creationId xmlns:p14="http://schemas.microsoft.com/office/powerpoint/2010/main" val="2576616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pbs.twimg.com/media/CYeJiUUWcAIhcJ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5" y="32952"/>
            <a:ext cx="5263775" cy="6720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sz="2400" dirty="0" smtClean="0"/>
              <a:t>Positioning</a:t>
            </a:r>
          </a:p>
          <a:p>
            <a:pPr lvl="0"/>
            <a:endParaRPr lang="en-GB" sz="2400" dirty="0"/>
          </a:p>
          <a:p>
            <a:pPr lvl="0"/>
            <a:r>
              <a:rPr lang="en-GB" sz="2400" dirty="0" smtClean="0"/>
              <a:t>Context (including other news)</a:t>
            </a:r>
          </a:p>
          <a:p>
            <a:pPr lvl="0"/>
            <a:endParaRPr lang="en-GB" sz="2400" dirty="0"/>
          </a:p>
          <a:p>
            <a:pPr lvl="0"/>
            <a:r>
              <a:rPr lang="en-GB" sz="2400" dirty="0" smtClean="0"/>
              <a:t>Image choice</a:t>
            </a:r>
            <a:r>
              <a:rPr lang="en-GB" sz="2400" dirty="0" smtClean="0"/>
              <a:t> </a:t>
            </a:r>
          </a:p>
          <a:p>
            <a:pPr lvl="0"/>
            <a:endParaRPr lang="en-GB" sz="2400" dirty="0"/>
          </a:p>
          <a:p>
            <a:pPr lvl="0"/>
            <a:r>
              <a:rPr lang="en-GB" sz="2400" dirty="0" smtClean="0"/>
              <a:t>Text/anchorage</a:t>
            </a:r>
          </a:p>
          <a:p>
            <a:pPr lvl="0"/>
            <a:endParaRPr lang="en-GB" sz="2400" dirty="0"/>
          </a:p>
          <a:p>
            <a:pPr lvl="0"/>
            <a:r>
              <a:rPr lang="en-GB" sz="2400" dirty="0" smtClean="0"/>
              <a:t>News values</a:t>
            </a:r>
          </a:p>
          <a:p>
            <a:pPr lvl="0"/>
            <a:r>
              <a:rPr lang="en-GB" sz="2400" dirty="0"/>
              <a:t/>
            </a:r>
            <a:br>
              <a:rPr lang="en-GB" sz="2400" dirty="0"/>
            </a:br>
            <a:r>
              <a:rPr lang="en-GB" sz="2400" dirty="0" smtClean="0"/>
              <a:t>Audience positioning</a:t>
            </a:r>
          </a:p>
          <a:p>
            <a:pPr lvl="0"/>
            <a:endParaRPr lang="en-GB" sz="2400" dirty="0"/>
          </a:p>
          <a:p>
            <a:pPr lvl="0"/>
            <a:r>
              <a:rPr lang="en-GB" sz="2400" dirty="0" smtClean="0"/>
              <a:t>U+G</a:t>
            </a:r>
            <a:endParaRPr lang="en-GB" sz="2400" dirty="0"/>
          </a:p>
        </p:txBody>
      </p:sp>
    </p:spTree>
    <p:extLst>
      <p:ext uri="{BB962C8B-B14F-4D97-AF65-F5344CB8AC3E}">
        <p14:creationId xmlns:p14="http://schemas.microsoft.com/office/powerpoint/2010/main" val="3987298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bs.twimg.com/media/CYeIz5bWMAAUpw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988" y="0"/>
            <a:ext cx="3177521" cy="48245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pbs.twimg.com/media/CYeK20MWsAA8X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9393"/>
            <a:ext cx="2520280" cy="3406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pbs.twimg.com/media/CYeJiUUWcAIhcJ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896" y="2996952"/>
            <a:ext cx="2942104" cy="37560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pbs.twimg.com/media/CYeNnpcWYAAHbH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1674" y="2920042"/>
            <a:ext cx="3117011" cy="396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bs.twimg.com/media/CYeR1WYWEAA7i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94200"/>
            <a:ext cx="3112932" cy="3963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5874256" y="139846"/>
            <a:ext cx="3018225" cy="2664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a:latin typeface="Calibri" pitchFamily="34" charset="0"/>
              <a:cs typeface="Arial" pitchFamily="34" charset="0"/>
            </a:endParaRPr>
          </a:p>
          <a:p>
            <a:pPr lvl="0" algn="ctr" fontAlgn="base">
              <a:spcBef>
                <a:spcPct val="0"/>
              </a:spcBef>
              <a:spcAft>
                <a:spcPts val="1000"/>
              </a:spcAft>
            </a:pPr>
            <a:r>
              <a:rPr lang="en-GB" sz="2000" dirty="0" smtClean="0">
                <a:latin typeface="Calibri" pitchFamily="34" charset="0"/>
                <a:cs typeface="Arial" pitchFamily="34" charset="0"/>
              </a:rPr>
              <a:t>Is this event represented differently to Prince’s death? To Victoria Wood’s death?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71383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632848" cy="923330"/>
          </a:xfrm>
          <a:prstGeom prst="rect">
            <a:avLst/>
          </a:prstGeom>
        </p:spPr>
        <p:txBody>
          <a:bodyPr wrap="square">
            <a:spAutoFit/>
          </a:bodyPr>
          <a:lstStyle/>
          <a:p>
            <a:r>
              <a:rPr lang="en-GB" dirty="0"/>
              <a:t>In order to consider why an event is newsworthy and how it is represented, you need to use your knowledge of </a:t>
            </a:r>
            <a:r>
              <a:rPr lang="en-GB" b="1" dirty="0"/>
              <a:t>news values</a:t>
            </a:r>
            <a:r>
              <a:rPr lang="en-GB" dirty="0"/>
              <a:t>. News values are what makes a story important and decide how it is constructed and prioritised. </a:t>
            </a:r>
          </a:p>
        </p:txBody>
      </p:sp>
      <p:graphicFrame>
        <p:nvGraphicFramePr>
          <p:cNvPr id="3" name="Table 2"/>
          <p:cNvGraphicFramePr>
            <a:graphicFrameLocks noGrp="1"/>
          </p:cNvGraphicFramePr>
          <p:nvPr/>
        </p:nvGraphicFramePr>
        <p:xfrm>
          <a:off x="755576" y="1484784"/>
          <a:ext cx="7704856" cy="4824540"/>
        </p:xfrm>
        <a:graphic>
          <a:graphicData uri="http://schemas.openxmlformats.org/drawingml/2006/table">
            <a:tbl>
              <a:tblPr/>
              <a:tblGrid>
                <a:gridCol w="1508124"/>
                <a:gridCol w="6196732"/>
              </a:tblGrid>
              <a:tr h="268030">
                <a:tc>
                  <a:txBody>
                    <a:bodyPr/>
                    <a:lstStyle/>
                    <a:p>
                      <a:pPr>
                        <a:lnSpc>
                          <a:spcPct val="115000"/>
                        </a:lnSpc>
                        <a:spcAft>
                          <a:spcPts val="0"/>
                        </a:spcAft>
                      </a:pPr>
                      <a:r>
                        <a:rPr lang="en-GB" sz="1400" b="1" dirty="0">
                          <a:latin typeface="Calibri"/>
                          <a:ea typeface="Calibri"/>
                          <a:cs typeface="Times New Roman"/>
                        </a:rPr>
                        <a:t>News Values</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Description</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30">
                <a:tc>
                  <a:txBody>
                    <a:bodyPr/>
                    <a:lstStyle/>
                    <a:p>
                      <a:pPr>
                        <a:lnSpc>
                          <a:spcPct val="115000"/>
                        </a:lnSpc>
                        <a:spcAft>
                          <a:spcPts val="0"/>
                        </a:spcAft>
                      </a:pPr>
                      <a:r>
                        <a:rPr lang="en-GB" sz="1400" b="1" dirty="0">
                          <a:latin typeface="Calibri"/>
                          <a:ea typeface="Calibri"/>
                          <a:cs typeface="Times New Roman"/>
                        </a:rPr>
                        <a:t>The power elite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Calibri"/>
                          <a:ea typeface="Calibri"/>
                          <a:cs typeface="Times New Roman"/>
                        </a:rPr>
                        <a:t>Stories involving powerful people or organisations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30">
                <a:tc>
                  <a:txBody>
                    <a:bodyPr/>
                    <a:lstStyle/>
                    <a:p>
                      <a:pPr>
                        <a:lnSpc>
                          <a:spcPct val="115000"/>
                        </a:lnSpc>
                        <a:spcAft>
                          <a:spcPts val="0"/>
                        </a:spcAft>
                      </a:pPr>
                      <a:r>
                        <a:rPr lang="en-GB" sz="1400" b="1" dirty="0">
                          <a:latin typeface="Calibri"/>
                          <a:ea typeface="Calibri"/>
                          <a:cs typeface="Times New Roman"/>
                        </a:rPr>
                        <a:t>Celebrity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Calibri"/>
                          <a:ea typeface="Calibri"/>
                          <a:cs typeface="Times New Roman"/>
                        </a:rPr>
                        <a:t>Famous 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060">
                <a:tc>
                  <a:txBody>
                    <a:bodyPr/>
                    <a:lstStyle/>
                    <a:p>
                      <a:pPr>
                        <a:lnSpc>
                          <a:spcPct val="115000"/>
                        </a:lnSpc>
                        <a:spcAft>
                          <a:spcPts val="0"/>
                        </a:spcAft>
                      </a:pPr>
                      <a:r>
                        <a:rPr lang="en-GB" sz="1400" b="1">
                          <a:latin typeface="Calibri"/>
                          <a:ea typeface="Calibri"/>
                          <a:cs typeface="Times New Roman"/>
                        </a:rPr>
                        <a:t>Entertainment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Calibri"/>
                          <a:ea typeface="Calibri"/>
                          <a:cs typeface="Times New Roman"/>
                        </a:rPr>
                        <a:t>Stories that feature human interest, sex scandals, show business or animals; opportunities for humour, photographs, headlines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060">
                <a:tc>
                  <a:txBody>
                    <a:bodyPr/>
                    <a:lstStyle/>
                    <a:p>
                      <a:pPr>
                        <a:lnSpc>
                          <a:spcPct val="115000"/>
                        </a:lnSpc>
                        <a:spcAft>
                          <a:spcPts val="0"/>
                        </a:spcAft>
                      </a:pPr>
                      <a:r>
                        <a:rPr lang="en-GB" sz="1400" b="1">
                          <a:latin typeface="Calibri"/>
                          <a:ea typeface="Calibri"/>
                          <a:cs typeface="Times New Roman"/>
                        </a:rPr>
                        <a:t>Surprise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Calibri"/>
                          <a:ea typeface="Calibri"/>
                          <a:cs typeface="Times New Roman"/>
                        </a:rPr>
                        <a:t>Stories which contain an element of unexpectedness or which contrast with other stories which are currently in the public sphere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060">
                <a:tc>
                  <a:txBody>
                    <a:bodyPr/>
                    <a:lstStyle/>
                    <a:p>
                      <a:pPr>
                        <a:lnSpc>
                          <a:spcPct val="115000"/>
                        </a:lnSpc>
                        <a:spcAft>
                          <a:spcPts val="0"/>
                        </a:spcAft>
                      </a:pPr>
                      <a:r>
                        <a:rPr lang="en-GB" sz="1400" b="1">
                          <a:latin typeface="Calibri"/>
                          <a:ea typeface="Calibri"/>
                          <a:cs typeface="Times New Roman"/>
                        </a:rPr>
                        <a:t>Bad news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Calibri"/>
                          <a:ea typeface="Calibri"/>
                          <a:cs typeface="Times New Roman"/>
                        </a:rPr>
                        <a:t>The majority of news tends to be bad news as this is what is judged to attract audiences and engage their interest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30">
                <a:tc>
                  <a:txBody>
                    <a:bodyPr/>
                    <a:lstStyle/>
                    <a:p>
                      <a:pPr>
                        <a:lnSpc>
                          <a:spcPct val="115000"/>
                        </a:lnSpc>
                        <a:spcAft>
                          <a:spcPts val="0"/>
                        </a:spcAft>
                      </a:pPr>
                      <a:r>
                        <a:rPr lang="en-GB" sz="1400" b="1">
                          <a:latin typeface="Calibri"/>
                          <a:ea typeface="Calibri"/>
                          <a:cs typeface="Times New Roman"/>
                        </a:rPr>
                        <a:t>Good news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Calibri"/>
                          <a:ea typeface="Calibri"/>
                          <a:cs typeface="Times New Roman"/>
                        </a:rPr>
                        <a:t>Heroic rescues or cures for illnesses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060">
                <a:tc>
                  <a:txBody>
                    <a:bodyPr/>
                    <a:lstStyle/>
                    <a:p>
                      <a:pPr>
                        <a:lnSpc>
                          <a:spcPct val="115000"/>
                        </a:lnSpc>
                        <a:spcAft>
                          <a:spcPts val="0"/>
                        </a:spcAft>
                      </a:pPr>
                      <a:r>
                        <a:rPr lang="en-GB" sz="1400" b="1">
                          <a:latin typeface="Calibri"/>
                          <a:ea typeface="Calibri"/>
                          <a:cs typeface="Times New Roman"/>
                        </a:rPr>
                        <a:t>Magnitude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Calibri"/>
                          <a:ea typeface="Calibri"/>
                          <a:cs typeface="Times New Roman"/>
                        </a:rPr>
                        <a:t>The size of an event in terms of the number of people affected or potential for impact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060">
                <a:tc>
                  <a:txBody>
                    <a:bodyPr/>
                    <a:lstStyle/>
                    <a:p>
                      <a:pPr>
                        <a:lnSpc>
                          <a:spcPct val="115000"/>
                        </a:lnSpc>
                        <a:spcAft>
                          <a:spcPts val="0"/>
                        </a:spcAft>
                      </a:pPr>
                      <a:r>
                        <a:rPr lang="en-GB" sz="1400" b="1">
                          <a:latin typeface="Calibri"/>
                          <a:ea typeface="Calibri"/>
                          <a:cs typeface="Times New Roman"/>
                        </a:rPr>
                        <a:t>Relevance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Calibri"/>
                          <a:ea typeface="Calibri"/>
                          <a:cs typeface="Times New Roman"/>
                        </a:rPr>
                        <a:t>Stories featuring issues, social groups of countries that are seen to be relevant to the target audience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060">
                <a:tc>
                  <a:txBody>
                    <a:bodyPr/>
                    <a:lstStyle/>
                    <a:p>
                      <a:pPr>
                        <a:lnSpc>
                          <a:spcPct val="115000"/>
                        </a:lnSpc>
                        <a:spcAft>
                          <a:spcPts val="0"/>
                        </a:spcAft>
                      </a:pPr>
                      <a:r>
                        <a:rPr lang="en-GB" sz="1400" b="1">
                          <a:latin typeface="Calibri"/>
                          <a:ea typeface="Calibri"/>
                          <a:cs typeface="Times New Roman"/>
                        </a:rPr>
                        <a:t>Follow-ups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Calibri"/>
                          <a:ea typeface="Calibri"/>
                          <a:cs typeface="Times New Roman"/>
                        </a:rPr>
                        <a:t>Continuation of stories that have already been in the news and have engaged public interest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060">
                <a:tc>
                  <a:txBody>
                    <a:bodyPr/>
                    <a:lstStyle/>
                    <a:p>
                      <a:pPr>
                        <a:lnSpc>
                          <a:spcPct val="115000"/>
                        </a:lnSpc>
                        <a:spcAft>
                          <a:spcPts val="0"/>
                        </a:spcAft>
                      </a:pPr>
                      <a:r>
                        <a:rPr lang="en-GB" sz="1400" b="1" dirty="0">
                          <a:latin typeface="Calibri"/>
                          <a:ea typeface="Calibri"/>
                          <a:cs typeface="Times New Roman"/>
                        </a:rPr>
                        <a:t>Media agenda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Calibri"/>
                          <a:ea typeface="Calibri"/>
                          <a:cs typeface="Times New Roman"/>
                        </a:rPr>
                        <a:t>Stories which fit in with the producer’s own agenda on a range of issues, especially its stance on politics, social affairs and 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bs.twimg.com/media/CYeIz5bWMAAUpw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988" y="0"/>
            <a:ext cx="3177521" cy="48245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pbs.twimg.com/media/CYeK20MWsAA8X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9393"/>
            <a:ext cx="2520280" cy="3406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pbs.twimg.com/media/CYeJiUUWcAIhcJ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896" y="2996952"/>
            <a:ext cx="2942104" cy="37560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pbs.twimg.com/media/CYeNnpcWYAAHbH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1674" y="2920042"/>
            <a:ext cx="3117011" cy="396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bs.twimg.com/media/CYeR1WYWEAA7i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94200"/>
            <a:ext cx="3112932" cy="3963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5874256" y="139846"/>
            <a:ext cx="3018225" cy="2664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a:latin typeface="Calibri" pitchFamily="34" charset="0"/>
              <a:cs typeface="Arial" pitchFamily="34" charset="0"/>
            </a:endParaRPr>
          </a:p>
          <a:p>
            <a:pPr lvl="0" algn="ctr" fontAlgn="base">
              <a:spcBef>
                <a:spcPct val="0"/>
              </a:spcBef>
              <a:spcAft>
                <a:spcPts val="1000"/>
              </a:spcAft>
            </a:pPr>
            <a:r>
              <a:rPr lang="en-GB" sz="2000" dirty="0" smtClean="0">
                <a:latin typeface="Calibri" pitchFamily="34" charset="0"/>
                <a:cs typeface="Arial" pitchFamily="34" charset="0"/>
              </a:rPr>
              <a:t>Do the broadsheet and tabloid representations differ? Why?</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977943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bs.twimg.com/media/CYeIz5bWMAAUpw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988" y="0"/>
            <a:ext cx="3177521" cy="48245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pbs.twimg.com/media/CYeK20MWsAA8X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9393"/>
            <a:ext cx="2520280" cy="3406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pbs.twimg.com/media/CYeJiUUWcAIhcJ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896" y="2996952"/>
            <a:ext cx="2942104" cy="37560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pbs.twimg.com/media/CYeNnpcWYAAHbH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1674" y="2920042"/>
            <a:ext cx="3117011" cy="396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bs.twimg.com/media/CYeR1WYWEAA7i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94200"/>
            <a:ext cx="3112932" cy="3963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5874256" y="139846"/>
            <a:ext cx="3018225" cy="2664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n-GB" sz="2000" dirty="0">
              <a:latin typeface="Calibri" pitchFamily="34" charset="0"/>
              <a:cs typeface="Arial" pitchFamily="34" charset="0"/>
            </a:endParaRPr>
          </a:p>
          <a:p>
            <a:pPr lvl="0" algn="ctr" fontAlgn="base">
              <a:spcBef>
                <a:spcPct val="0"/>
              </a:spcBef>
              <a:spcAft>
                <a:spcPts val="1000"/>
              </a:spcAft>
            </a:pPr>
            <a:r>
              <a:rPr lang="en-GB" sz="2000" dirty="0">
                <a:latin typeface="Calibri" pitchFamily="34" charset="0"/>
                <a:cs typeface="Arial" pitchFamily="34" charset="0"/>
              </a:rPr>
              <a:t>How would you summarise the representation of this event?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66144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1700808"/>
            <a:ext cx="8424936" cy="4519186"/>
          </a:xfrm>
          <a:prstGeom prst="rect">
            <a:avLst/>
          </a:prstGeom>
          <a:noFill/>
          <a:ln>
            <a:solidFill>
              <a:schemeClr val="accent2">
                <a:lumMod val="50000"/>
              </a:schemeClr>
            </a:solidFill>
          </a:ln>
        </p:spPr>
        <p:txBody>
          <a:bodyPr wrap="square" rtlCol="0">
            <a:spAutoFit/>
          </a:bodyPr>
          <a:lstStyle/>
          <a:p>
            <a:endParaRPr lang="en-GB" dirty="0"/>
          </a:p>
          <a:p>
            <a:pPr algn="ctr"/>
            <a:r>
              <a:rPr lang="en-GB" sz="2000" dirty="0" smtClean="0"/>
              <a:t>Refer to 2-3 </a:t>
            </a:r>
            <a:r>
              <a:rPr lang="en-GB" sz="2000" b="1" dirty="0" smtClean="0"/>
              <a:t>events.</a:t>
            </a:r>
            <a:endParaRPr lang="en-GB" sz="2000" b="1" dirty="0" smtClean="0"/>
          </a:p>
          <a:p>
            <a:pPr algn="ctr"/>
            <a:r>
              <a:rPr lang="en-GB" sz="2000" dirty="0" smtClean="0"/>
              <a:t>Write about different ways </a:t>
            </a:r>
            <a:r>
              <a:rPr lang="en-GB" sz="2000" smtClean="0"/>
              <a:t>they are represented</a:t>
            </a:r>
            <a:r>
              <a:rPr lang="en-GB" sz="2000" dirty="0" smtClean="0"/>
              <a:t>.</a:t>
            </a:r>
            <a:endParaRPr lang="en-GB" sz="2000" dirty="0" smtClean="0"/>
          </a:p>
          <a:p>
            <a:pPr algn="ctr"/>
            <a:r>
              <a:rPr lang="en-GB" sz="2000" dirty="0" smtClean="0"/>
              <a:t>Using the constructionist view of representation, answer the following questions: </a:t>
            </a:r>
          </a:p>
          <a:p>
            <a:endParaRPr lang="en-GB" dirty="0"/>
          </a:p>
          <a:p>
            <a:pPr lvl="0" fontAlgn="base">
              <a:spcBef>
                <a:spcPct val="0"/>
              </a:spcBef>
              <a:spcAft>
                <a:spcPts val="1000"/>
              </a:spcAft>
              <a:buFont typeface="Arial" pitchFamily="34" charset="0"/>
              <a:buChar char="•"/>
            </a:pPr>
            <a:r>
              <a:rPr kumimoji="0" lang="en-GB" b="0" i="0" u="none" strike="noStrike" cap="none" normalizeH="0" baseline="0" dirty="0" smtClean="0">
                <a:ln>
                  <a:noFill/>
                </a:ln>
                <a:solidFill>
                  <a:schemeClr val="tx1"/>
                </a:solidFill>
                <a:effectLst/>
                <a:latin typeface="Calibri" pitchFamily="34" charset="0"/>
                <a:cs typeface="Arial" pitchFamily="34" charset="0"/>
              </a:rPr>
              <a:t> How has this representation been selected, constructed and anchored? </a:t>
            </a:r>
          </a:p>
          <a:p>
            <a:pPr lvl="0" fontAlgn="base">
              <a:spcBef>
                <a:spcPct val="0"/>
              </a:spcBef>
              <a:spcAft>
                <a:spcPts val="1000"/>
              </a:spcAft>
              <a:buFont typeface="Arial" pitchFamily="34" charset="0"/>
              <a:buChar char="•"/>
            </a:pPr>
            <a:r>
              <a:rPr kumimoji="0" lang="en-GB" b="0" i="0" u="none" strike="noStrike" cap="none" normalizeH="0" baseline="0" dirty="0" smtClean="0">
                <a:ln>
                  <a:noFill/>
                </a:ln>
                <a:solidFill>
                  <a:schemeClr val="tx1"/>
                </a:solidFill>
                <a:effectLst/>
                <a:latin typeface="Calibri" pitchFamily="34" charset="0"/>
                <a:cs typeface="Arial" pitchFamily="34" charset="0"/>
              </a:rPr>
              <a:t> Why has it been created in this way/how is it being used? </a:t>
            </a:r>
          </a:p>
          <a:p>
            <a:pPr lvl="0" fontAlgn="base">
              <a:spcBef>
                <a:spcPct val="0"/>
              </a:spcBef>
              <a:spcAft>
                <a:spcPts val="1000"/>
              </a:spcAft>
              <a:buFont typeface="Arial" pitchFamily="34" charset="0"/>
              <a:buChar char="•"/>
            </a:pPr>
            <a:r>
              <a:rPr kumimoji="0" lang="en-GB" b="0" i="0" u="none" strike="noStrike" cap="none" normalizeH="0" baseline="0" dirty="0" smtClean="0">
                <a:ln>
                  <a:noFill/>
                </a:ln>
                <a:solidFill>
                  <a:schemeClr val="tx1"/>
                </a:solidFill>
                <a:effectLst/>
                <a:latin typeface="Calibri" pitchFamily="34" charset="0"/>
                <a:cs typeface="Arial" pitchFamily="34" charset="0"/>
              </a:rPr>
              <a:t> Is this a typical representation in this context?</a:t>
            </a:r>
          </a:p>
          <a:p>
            <a:pPr lvl="0" fontAlgn="base">
              <a:spcBef>
                <a:spcPct val="0"/>
              </a:spcBef>
              <a:spcAft>
                <a:spcPts val="1000"/>
              </a:spcAft>
              <a:buFont typeface="Arial" pitchFamily="34" charset="0"/>
              <a:buChar char="•"/>
            </a:pPr>
            <a:r>
              <a:rPr kumimoji="0" lang="en-GB" b="0" i="0" u="none" strike="noStrike" cap="none" normalizeH="0" baseline="0" dirty="0" smtClean="0">
                <a:ln>
                  <a:noFill/>
                </a:ln>
                <a:solidFill>
                  <a:schemeClr val="tx1"/>
                </a:solidFill>
                <a:effectLst/>
                <a:latin typeface="Calibri" pitchFamily="34" charset="0"/>
                <a:cs typeface="Arial" pitchFamily="34" charset="0"/>
              </a:rPr>
              <a:t> What </a:t>
            </a:r>
            <a:r>
              <a:rPr kumimoji="0" lang="en-GB" b="1" i="0" u="none" strike="noStrike" cap="none" normalizeH="0" baseline="0" dirty="0" smtClean="0">
                <a:ln>
                  <a:noFill/>
                </a:ln>
                <a:solidFill>
                  <a:schemeClr val="tx1"/>
                </a:solidFill>
                <a:effectLst/>
                <a:latin typeface="Calibri" pitchFamily="34" charset="0"/>
                <a:cs typeface="Arial" pitchFamily="34" charset="0"/>
              </a:rPr>
              <a:t>issues</a:t>
            </a:r>
            <a:r>
              <a:rPr kumimoji="0" lang="en-GB" b="0" i="0" u="none" strike="noStrike" cap="none" normalizeH="0" baseline="0" dirty="0" smtClean="0">
                <a:ln>
                  <a:noFill/>
                </a:ln>
                <a:solidFill>
                  <a:schemeClr val="tx1"/>
                </a:solidFill>
                <a:effectLst/>
                <a:latin typeface="Calibri" pitchFamily="34" charset="0"/>
                <a:cs typeface="Arial" pitchFamily="34" charset="0"/>
              </a:rPr>
              <a:t> and debates surround this representation?</a:t>
            </a:r>
          </a:p>
          <a:p>
            <a:pPr lvl="0" fontAlgn="base">
              <a:spcBef>
                <a:spcPct val="0"/>
              </a:spcBef>
              <a:spcAft>
                <a:spcPts val="1000"/>
              </a:spcAft>
              <a:buFont typeface="Arial" pitchFamily="34" charset="0"/>
              <a:buChar char="•"/>
            </a:pPr>
            <a:endParaRPr lang="en-GB" dirty="0">
              <a:latin typeface="Calibri" pitchFamily="34" charset="0"/>
              <a:cs typeface="Arial" pitchFamily="34" charset="0"/>
            </a:endParaRPr>
          </a:p>
          <a:p>
            <a:pPr lvl="0" fontAlgn="base">
              <a:spcBef>
                <a:spcPct val="0"/>
              </a:spcBef>
              <a:spcAft>
                <a:spcPts val="1000"/>
              </a:spcAft>
            </a:pPr>
            <a:r>
              <a:rPr lang="en-GB" sz="2000" dirty="0" smtClean="0">
                <a:latin typeface="Calibri" pitchFamily="34" charset="0"/>
                <a:cs typeface="Arial" pitchFamily="34" charset="0"/>
              </a:rPr>
              <a:t>Include </a:t>
            </a:r>
            <a:r>
              <a:rPr lang="en-GB" sz="2000" dirty="0" smtClean="0">
                <a:latin typeface="Calibri" pitchFamily="34" charset="0"/>
                <a:cs typeface="Arial" pitchFamily="34" charset="0"/>
              </a:rPr>
              <a:t>a minimum of </a:t>
            </a:r>
            <a:r>
              <a:rPr lang="en-GB" sz="2000" b="1" dirty="0" smtClean="0">
                <a:latin typeface="Calibri" pitchFamily="34" charset="0"/>
                <a:cs typeface="Arial" pitchFamily="34" charset="0"/>
              </a:rPr>
              <a:t>three</a:t>
            </a:r>
            <a:r>
              <a:rPr lang="en-GB" sz="2000" dirty="0" smtClean="0">
                <a:latin typeface="Calibri" pitchFamily="34" charset="0"/>
                <a:cs typeface="Arial" pitchFamily="34" charset="0"/>
              </a:rPr>
              <a:t> </a:t>
            </a:r>
            <a:r>
              <a:rPr lang="en-GB" sz="2000" dirty="0" smtClean="0">
                <a:latin typeface="Calibri" pitchFamily="34" charset="0"/>
                <a:cs typeface="Arial" pitchFamily="34" charset="0"/>
              </a:rPr>
              <a:t>different </a:t>
            </a:r>
            <a:r>
              <a:rPr lang="en-GB" sz="2000" dirty="0" smtClean="0">
                <a:latin typeface="Calibri" pitchFamily="34" charset="0"/>
                <a:cs typeface="Arial" pitchFamily="34" charset="0"/>
              </a:rPr>
              <a:t>key texts for each event</a:t>
            </a:r>
            <a:r>
              <a:rPr lang="en-GB" sz="2000" dirty="0" smtClean="0">
                <a:latin typeface="Calibri" pitchFamily="34" charset="0"/>
                <a:cs typeface="Arial" pitchFamily="34" charset="0"/>
              </a:rPr>
              <a:t>. Try to include an audio-visual text as well as print based.</a:t>
            </a:r>
            <a:endParaRPr lang="en-GB" sz="2000" dirty="0"/>
          </a:p>
        </p:txBody>
      </p:sp>
      <p:sp>
        <p:nvSpPr>
          <p:cNvPr id="4" name="Rectangle 1"/>
          <p:cNvSpPr>
            <a:spLocks noChangeArrowheads="1"/>
          </p:cNvSpPr>
          <p:nvPr/>
        </p:nvSpPr>
        <p:spPr bwMode="auto">
          <a:xfrm>
            <a:off x="179512" y="332656"/>
            <a:ext cx="87849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With reference to your own detailed examples, explore the representation of events in the media today.</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620688"/>
            <a:ext cx="7416824" cy="2862322"/>
          </a:xfrm>
          <a:prstGeom prst="rect">
            <a:avLst/>
          </a:prstGeom>
        </p:spPr>
        <p:txBody>
          <a:bodyPr wrap="square">
            <a:spAutoFit/>
          </a:bodyPr>
          <a:lstStyle/>
          <a:p>
            <a:r>
              <a:rPr lang="en-GB" sz="2000" dirty="0"/>
              <a:t>We can use news values to develop an understanding of </a:t>
            </a:r>
            <a:r>
              <a:rPr lang="en-GB" sz="2000" b="1" dirty="0"/>
              <a:t>why</a:t>
            </a:r>
            <a:r>
              <a:rPr lang="en-GB" sz="2000" dirty="0"/>
              <a:t> certain events are represented in the news and </a:t>
            </a:r>
            <a:r>
              <a:rPr lang="en-GB" sz="2000" b="1" dirty="0"/>
              <a:t>how</a:t>
            </a:r>
            <a:r>
              <a:rPr lang="en-GB" sz="2000" dirty="0"/>
              <a:t> they are represented. News values are applied in the selection and construction of stories, in order to suit the purpose of the media </a:t>
            </a:r>
            <a:r>
              <a:rPr lang="en-GB" sz="2000" dirty="0" smtClean="0"/>
              <a:t>text </a:t>
            </a:r>
            <a:r>
              <a:rPr lang="en-GB" sz="2000" dirty="0"/>
              <a:t>and its target audience, e.g. a local paper will have a different news agenda than a national paper; the popular press (tabloids, appealing to a mass audience) will place more emphasis on celebrity and entertainment than the quality press (broadsheets, often more focused on politics and foreign affairs).</a:t>
            </a:r>
          </a:p>
        </p:txBody>
      </p:sp>
      <p:sp>
        <p:nvSpPr>
          <p:cNvPr id="16386" name="Rectangle 2"/>
          <p:cNvSpPr>
            <a:spLocks noChangeArrowheads="1"/>
          </p:cNvSpPr>
          <p:nvPr/>
        </p:nvSpPr>
        <p:spPr bwMode="auto">
          <a:xfrm>
            <a:off x="395537" y="3890174"/>
            <a:ext cx="8136904" cy="830997"/>
          </a:xfrm>
          <a:prstGeom prst="rect">
            <a:avLst/>
          </a:prstGeom>
          <a:noFill/>
          <a:ln w="9525">
            <a:solidFill>
              <a:schemeClr val="accent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have the deaths</a:t>
            </a:r>
            <a:r>
              <a:rPr kumimoji="0" lang="en-GB"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lang="en-GB" sz="2400" b="1" dirty="0" smtClean="0">
                <a:latin typeface="Calibri" pitchFamily="34" charset="0"/>
                <a:ea typeface="Calibri" pitchFamily="34" charset="0"/>
                <a:cs typeface="Times New Roman" pitchFamily="18" charset="0"/>
              </a:rPr>
              <a:t>of David Bowie and Prince </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been </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represented in the media?</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568952" cy="1477328"/>
          </a:xfrm>
          <a:prstGeom prst="rect">
            <a:avLst/>
          </a:prstGeom>
          <a:noFill/>
        </p:spPr>
        <p:txBody>
          <a:bodyPr wrap="square" rtlCol="0">
            <a:spAutoFit/>
          </a:bodyPr>
          <a:lstStyle/>
          <a:p>
            <a:pPr marL="342900" indent="-342900">
              <a:buAutoNum type="arabicPeriod"/>
            </a:pPr>
            <a:r>
              <a:rPr lang="en-GB" dirty="0" smtClean="0"/>
              <a:t>Watch the BBC news article on the death of </a:t>
            </a:r>
            <a:r>
              <a:rPr lang="en-GB" dirty="0" smtClean="0"/>
              <a:t>Prince </a:t>
            </a:r>
            <a:r>
              <a:rPr lang="en-GB" dirty="0" smtClean="0"/>
              <a:t>and </a:t>
            </a:r>
            <a:r>
              <a:rPr lang="en-GB" dirty="0" smtClean="0"/>
              <a:t>fill in the tables on your sheet. </a:t>
            </a:r>
            <a:endParaRPr lang="en-GB" dirty="0"/>
          </a:p>
          <a:p>
            <a:pPr marL="342900" indent="-342900"/>
            <a:endParaRPr lang="en-GB" dirty="0"/>
          </a:p>
          <a:p>
            <a:pPr marL="342900" indent="-342900"/>
            <a:r>
              <a:rPr lang="en-GB" dirty="0" smtClean="0"/>
              <a:t>	</a:t>
            </a:r>
            <a:endParaRPr lang="en-GB" dirty="0"/>
          </a:p>
          <a:p>
            <a:pPr marL="342900" indent="-342900"/>
            <a:endParaRPr lang="en-GB" dirty="0" smtClean="0"/>
          </a:p>
          <a:p>
            <a:pPr marL="342900" indent="-342900"/>
            <a:endParaRPr lang="en-GB" dirty="0"/>
          </a:p>
        </p:txBody>
      </p:sp>
      <p:graphicFrame>
        <p:nvGraphicFramePr>
          <p:cNvPr id="3" name="Table 2"/>
          <p:cNvGraphicFramePr>
            <a:graphicFrameLocks noGrp="1"/>
          </p:cNvGraphicFramePr>
          <p:nvPr/>
        </p:nvGraphicFramePr>
        <p:xfrm>
          <a:off x="251520" y="1628800"/>
          <a:ext cx="4680520" cy="2663952"/>
        </p:xfrm>
        <a:graphic>
          <a:graphicData uri="http://schemas.openxmlformats.org/drawingml/2006/table">
            <a:tbl>
              <a:tblPr/>
              <a:tblGrid>
                <a:gridCol w="1440160"/>
                <a:gridCol w="3240360"/>
              </a:tblGrid>
              <a:tr h="207698">
                <a:tc>
                  <a:txBody>
                    <a:bodyPr/>
                    <a:lstStyle/>
                    <a:p>
                      <a:pPr>
                        <a:lnSpc>
                          <a:spcPct val="115000"/>
                        </a:lnSpc>
                        <a:spcAft>
                          <a:spcPts val="0"/>
                        </a:spcAft>
                      </a:pPr>
                      <a:r>
                        <a:rPr lang="en-GB" sz="1200" b="1" dirty="0">
                          <a:latin typeface="Calibri"/>
                          <a:ea typeface="Calibri"/>
                          <a:cs typeface="Times New Roman"/>
                        </a:rPr>
                        <a:t>News Values</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Calibri"/>
                          <a:ea typeface="Calibri"/>
                          <a:cs typeface="Times New Roman"/>
                        </a:rPr>
                        <a:t>Description</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a:latin typeface="Calibri"/>
                          <a:ea typeface="Calibri"/>
                          <a:cs typeface="Times New Roman"/>
                        </a:rPr>
                        <a:t>The power elite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a:latin typeface="Calibri"/>
                          <a:ea typeface="Calibri"/>
                          <a:cs typeface="Times New Roman"/>
                        </a:rPr>
                        <a:t>Celebrity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a:latin typeface="Calibri"/>
                          <a:ea typeface="Calibri"/>
                          <a:cs typeface="Times New Roman"/>
                        </a:rPr>
                        <a:t>Entertainment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a:latin typeface="Calibri"/>
                          <a:ea typeface="Calibri"/>
                          <a:cs typeface="Times New Roman"/>
                        </a:rPr>
                        <a:t>Surprise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a:latin typeface="Calibri"/>
                          <a:ea typeface="Calibri"/>
                          <a:cs typeface="Times New Roman"/>
                        </a:rPr>
                        <a:t>Bad news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a:latin typeface="Calibri"/>
                          <a:ea typeface="Calibri"/>
                          <a:cs typeface="Times New Roman"/>
                        </a:rPr>
                        <a:t>Good news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a:latin typeface="Calibri"/>
                          <a:ea typeface="Calibri"/>
                          <a:cs typeface="Times New Roman"/>
                        </a:rPr>
                        <a:t>Magnitude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a:latin typeface="Calibri"/>
                          <a:ea typeface="Calibri"/>
                          <a:cs typeface="Times New Roman"/>
                        </a:rPr>
                        <a:t>Relevance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a:latin typeface="Calibri"/>
                          <a:ea typeface="Calibri"/>
                          <a:cs typeface="Times New Roman"/>
                        </a:rPr>
                        <a:t>Follow-ups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6">
                <a:tc>
                  <a:txBody>
                    <a:bodyPr/>
                    <a:lstStyle/>
                    <a:p>
                      <a:pPr>
                        <a:lnSpc>
                          <a:spcPct val="115000"/>
                        </a:lnSpc>
                        <a:spcAft>
                          <a:spcPts val="0"/>
                        </a:spcAft>
                      </a:pPr>
                      <a:r>
                        <a:rPr lang="en-GB" sz="1200" dirty="0">
                          <a:latin typeface="Calibri"/>
                          <a:ea typeface="Calibri"/>
                          <a:cs typeface="Times New Roman"/>
                        </a:rPr>
                        <a:t>Media agenda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27087672"/>
              </p:ext>
            </p:extLst>
          </p:nvPr>
        </p:nvGraphicFramePr>
        <p:xfrm>
          <a:off x="2951802" y="4710217"/>
          <a:ext cx="5868670" cy="2016887"/>
        </p:xfrm>
        <a:graphic>
          <a:graphicData uri="http://schemas.openxmlformats.org/drawingml/2006/table">
            <a:tbl>
              <a:tblPr/>
              <a:tblGrid>
                <a:gridCol w="1598930"/>
                <a:gridCol w="4269740"/>
              </a:tblGrid>
              <a:tr h="0">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‘Star’/talent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legacy</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Shock value vs ‘ill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Part of a wider context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Privacy</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References to size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‘Darker side’ – ‘sexy’; ‘vivacious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Sense of an ongoing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narrative</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971600" y="4509120"/>
            <a:ext cx="1800200" cy="369332"/>
          </a:xfrm>
          <a:prstGeom prst="rect">
            <a:avLst/>
          </a:prstGeom>
          <a:noFill/>
        </p:spPr>
        <p:txBody>
          <a:bodyPr wrap="square" rtlCol="0">
            <a:spAutoFit/>
          </a:bodyPr>
          <a:lstStyle/>
          <a:p>
            <a:r>
              <a:rPr lang="en-GB" b="1" dirty="0" smtClean="0"/>
              <a:t>Representations:</a:t>
            </a:r>
            <a:endParaRPr lang="en-GB" b="1" dirty="0"/>
          </a:p>
        </p:txBody>
      </p:sp>
      <p:pic>
        <p:nvPicPr>
          <p:cNvPr id="6" name="Picture 5"/>
          <p:cNvPicPr>
            <a:picLocks noChangeAspect="1"/>
          </p:cNvPicPr>
          <p:nvPr/>
        </p:nvPicPr>
        <p:blipFill rotWithShape="1">
          <a:blip r:embed="rId2"/>
          <a:srcRect l="9838" t="17660" r="37479" b="30260"/>
          <a:stretch/>
        </p:blipFill>
        <p:spPr>
          <a:xfrm>
            <a:off x="5076056" y="1158598"/>
            <a:ext cx="3844414" cy="21377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436096" y="1700808"/>
            <a:ext cx="3456385" cy="2664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How has this representation been selected, constructed and anchored? Why has it been created in this way/how is it being used? Is this a typical representation in this context? What </a:t>
            </a:r>
            <a:r>
              <a:rPr kumimoji="0" lang="en-GB" sz="2000" b="1" i="0" u="none" strike="noStrike" cap="none" normalizeH="0" baseline="0" dirty="0" smtClean="0">
                <a:ln>
                  <a:noFill/>
                </a:ln>
                <a:solidFill>
                  <a:schemeClr val="tx1"/>
                </a:solidFill>
                <a:effectLst/>
                <a:latin typeface="Calibri" pitchFamily="34" charset="0"/>
                <a:cs typeface="Arial" pitchFamily="34" charset="0"/>
              </a:rPr>
              <a:t>issues</a:t>
            </a:r>
            <a:r>
              <a:rPr kumimoji="0" lang="en-GB" sz="2000" b="0" i="0" u="none" strike="noStrike" cap="none" normalizeH="0" baseline="0" dirty="0" smtClean="0">
                <a:ln>
                  <a:noFill/>
                </a:ln>
                <a:solidFill>
                  <a:schemeClr val="tx1"/>
                </a:solidFill>
                <a:effectLst/>
                <a:latin typeface="Calibri" pitchFamily="34" charset="0"/>
                <a:cs typeface="Arial" pitchFamily="34" charset="0"/>
              </a:rPr>
              <a:t> and debates surround this representation?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https://pbs.twimg.com/media/CgmKwx7WYAA-5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978"/>
            <a:ext cx="5285184" cy="68795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bs.twimg.com/media/CgmKwx7WYAA-5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85184" cy="687954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285183" y="188640"/>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dirty="0" smtClean="0"/>
              <a:t>Why does the story take up the whole of the front page?</a:t>
            </a:r>
          </a:p>
          <a:p>
            <a:pPr lvl="0"/>
            <a:endParaRPr lang="en-GB" dirty="0"/>
          </a:p>
          <a:p>
            <a:pPr lvl="0"/>
            <a:r>
              <a:rPr lang="en-GB" dirty="0" smtClean="0"/>
              <a:t>Wha</a:t>
            </a:r>
            <a:r>
              <a:rPr lang="en-GB" dirty="0" smtClean="0"/>
              <a:t>t is the impact of the image? </a:t>
            </a:r>
          </a:p>
          <a:p>
            <a:pPr lvl="0"/>
            <a:endParaRPr lang="en-GB" dirty="0"/>
          </a:p>
          <a:p>
            <a:pPr lvl="0"/>
            <a:r>
              <a:rPr lang="en-GB" dirty="0" smtClean="0"/>
              <a:t>What representation of Prince is created? Why? </a:t>
            </a:r>
          </a:p>
          <a:p>
            <a:pPr lvl="0"/>
            <a:endParaRPr lang="en-GB" dirty="0"/>
          </a:p>
          <a:p>
            <a:pPr lvl="0"/>
            <a:r>
              <a:rPr lang="en-GB" dirty="0" smtClean="0"/>
              <a:t>How does the text anchor the image?</a:t>
            </a:r>
          </a:p>
          <a:p>
            <a:pPr lvl="0"/>
            <a:endParaRPr lang="en-GB" dirty="0"/>
          </a:p>
          <a:p>
            <a:pPr lvl="0"/>
            <a:r>
              <a:rPr lang="en-GB" dirty="0" smtClean="0"/>
              <a:t>What news values are present? </a:t>
            </a:r>
          </a:p>
          <a:p>
            <a:pPr lvl="0"/>
            <a:endParaRPr lang="en-GB" dirty="0"/>
          </a:p>
          <a:p>
            <a:pPr lvl="0"/>
            <a:r>
              <a:rPr lang="en-GB" dirty="0" smtClean="0"/>
              <a:t>How is the audience positioned?</a:t>
            </a:r>
            <a:endParaRPr lang="en-GB" dirty="0"/>
          </a:p>
          <a:p>
            <a:pPr lvl="0"/>
            <a:endParaRPr lang="en-GB" dirty="0" smtClean="0"/>
          </a:p>
          <a:p>
            <a:pPr lvl="0"/>
            <a:r>
              <a:rPr lang="en-GB" dirty="0" smtClean="0"/>
              <a:t>What uses and gratifications are present?</a:t>
            </a:r>
            <a:endParaRPr lang="en-GB" dirty="0"/>
          </a:p>
        </p:txBody>
      </p:sp>
    </p:spTree>
    <p:extLst>
      <p:ext uri="{BB962C8B-B14F-4D97-AF65-F5344CB8AC3E}">
        <p14:creationId xmlns:p14="http://schemas.microsoft.com/office/powerpoint/2010/main" val="3605858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pbs.twimg.com/media/CgmCqo6WYAAEg2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43408"/>
            <a:ext cx="5715000" cy="8677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dirty="0" smtClean="0"/>
              <a:t>Why does the story take up half of the front page?</a:t>
            </a:r>
          </a:p>
          <a:p>
            <a:pPr lvl="0"/>
            <a:endParaRPr lang="en-GB" dirty="0"/>
          </a:p>
          <a:p>
            <a:pPr lvl="0"/>
            <a:r>
              <a:rPr lang="en-GB" dirty="0" smtClean="0"/>
              <a:t>What is so important about the rest of the front page news?</a:t>
            </a:r>
          </a:p>
          <a:p>
            <a:pPr lvl="0"/>
            <a:endParaRPr lang="en-GB" dirty="0"/>
          </a:p>
          <a:p>
            <a:pPr lvl="0"/>
            <a:r>
              <a:rPr lang="en-GB" dirty="0" smtClean="0"/>
              <a:t>Wha</a:t>
            </a:r>
            <a:r>
              <a:rPr lang="en-GB" dirty="0" smtClean="0"/>
              <a:t>t is the impact of the image? </a:t>
            </a:r>
          </a:p>
          <a:p>
            <a:pPr lvl="0"/>
            <a:endParaRPr lang="en-GB" dirty="0"/>
          </a:p>
          <a:p>
            <a:pPr lvl="0"/>
            <a:r>
              <a:rPr lang="en-GB" dirty="0" smtClean="0"/>
              <a:t>What representation of Prince is created? Why? </a:t>
            </a:r>
          </a:p>
          <a:p>
            <a:pPr lvl="0"/>
            <a:endParaRPr lang="en-GB" dirty="0"/>
          </a:p>
          <a:p>
            <a:pPr lvl="0"/>
            <a:r>
              <a:rPr lang="en-GB" dirty="0" smtClean="0"/>
              <a:t>How does the text anchor the image?</a:t>
            </a:r>
          </a:p>
          <a:p>
            <a:pPr lvl="0"/>
            <a:endParaRPr lang="en-GB" dirty="0"/>
          </a:p>
          <a:p>
            <a:pPr lvl="0"/>
            <a:r>
              <a:rPr lang="en-GB" dirty="0" smtClean="0"/>
              <a:t>What news values are present? </a:t>
            </a:r>
          </a:p>
          <a:p>
            <a:pPr lvl="0"/>
            <a:endParaRPr lang="en-GB" dirty="0"/>
          </a:p>
          <a:p>
            <a:pPr lvl="0"/>
            <a:r>
              <a:rPr lang="en-GB" dirty="0" smtClean="0"/>
              <a:t>How is the audience positioned?</a:t>
            </a:r>
            <a:endParaRPr lang="en-GB" dirty="0"/>
          </a:p>
          <a:p>
            <a:pPr lvl="0"/>
            <a:endParaRPr lang="en-GB" dirty="0" smtClean="0"/>
          </a:p>
          <a:p>
            <a:pPr lvl="0"/>
            <a:r>
              <a:rPr lang="en-GB" dirty="0" smtClean="0"/>
              <a:t>What uses and gratifications are present?</a:t>
            </a:r>
            <a:endParaRPr lang="en-GB" dirty="0"/>
          </a:p>
        </p:txBody>
      </p:sp>
    </p:spTree>
    <p:extLst>
      <p:ext uri="{BB962C8B-B14F-4D97-AF65-F5344CB8AC3E}">
        <p14:creationId xmlns:p14="http://schemas.microsoft.com/office/powerpoint/2010/main" val="84773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bs.twimg.com/media/Cgl6OAzXEAIinb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5301206" cy="6741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64088" y="260648"/>
            <a:ext cx="3679305"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b="1" dirty="0"/>
              <a:t>Textual Analysis and News Values</a:t>
            </a:r>
            <a:r>
              <a:rPr lang="en-GB" b="1" dirty="0" smtClean="0"/>
              <a:t>:</a:t>
            </a:r>
          </a:p>
          <a:p>
            <a:r>
              <a:rPr lang="en-GB" b="1" dirty="0" smtClean="0"/>
              <a:t> </a:t>
            </a:r>
            <a:endParaRPr lang="en-GB" dirty="0"/>
          </a:p>
          <a:p>
            <a:pPr lvl="0"/>
            <a:r>
              <a:rPr lang="en-GB" dirty="0" smtClean="0"/>
              <a:t>Why does the story take up most of the front page?</a:t>
            </a:r>
          </a:p>
          <a:p>
            <a:pPr lvl="0"/>
            <a:endParaRPr lang="en-GB" dirty="0"/>
          </a:p>
          <a:p>
            <a:pPr lvl="0"/>
            <a:r>
              <a:rPr lang="en-GB" dirty="0" smtClean="0"/>
              <a:t>What is so important about the rest of the front page news?</a:t>
            </a:r>
          </a:p>
          <a:p>
            <a:pPr lvl="0"/>
            <a:endParaRPr lang="en-GB" dirty="0"/>
          </a:p>
          <a:p>
            <a:pPr lvl="0"/>
            <a:r>
              <a:rPr lang="en-GB" dirty="0" smtClean="0"/>
              <a:t>Wha</a:t>
            </a:r>
            <a:r>
              <a:rPr lang="en-GB" dirty="0" smtClean="0"/>
              <a:t>t is the impact of the image? </a:t>
            </a:r>
          </a:p>
          <a:p>
            <a:pPr lvl="0"/>
            <a:endParaRPr lang="en-GB" dirty="0"/>
          </a:p>
          <a:p>
            <a:pPr lvl="0"/>
            <a:r>
              <a:rPr lang="en-GB" dirty="0" smtClean="0"/>
              <a:t>What representation of Prince is created? Why? </a:t>
            </a:r>
          </a:p>
          <a:p>
            <a:pPr lvl="0"/>
            <a:endParaRPr lang="en-GB" dirty="0"/>
          </a:p>
          <a:p>
            <a:pPr lvl="0"/>
            <a:r>
              <a:rPr lang="en-GB" dirty="0" smtClean="0"/>
              <a:t>How does the text anchor the image?</a:t>
            </a:r>
          </a:p>
          <a:p>
            <a:pPr lvl="0"/>
            <a:endParaRPr lang="en-GB" dirty="0"/>
          </a:p>
          <a:p>
            <a:pPr lvl="0"/>
            <a:r>
              <a:rPr lang="en-GB" dirty="0" smtClean="0"/>
              <a:t>What news values are present? </a:t>
            </a:r>
          </a:p>
          <a:p>
            <a:pPr lvl="0"/>
            <a:endParaRPr lang="en-GB" dirty="0"/>
          </a:p>
          <a:p>
            <a:pPr lvl="0"/>
            <a:r>
              <a:rPr lang="en-GB" dirty="0" smtClean="0"/>
              <a:t>How is the audience positioned?</a:t>
            </a:r>
            <a:endParaRPr lang="en-GB" dirty="0"/>
          </a:p>
          <a:p>
            <a:pPr lvl="0"/>
            <a:endParaRPr lang="en-GB" dirty="0" smtClean="0"/>
          </a:p>
          <a:p>
            <a:pPr lvl="0"/>
            <a:r>
              <a:rPr lang="en-GB" dirty="0" smtClean="0"/>
              <a:t>What uses and gratifications are present?</a:t>
            </a:r>
            <a:endParaRPr lang="en-GB" dirty="0"/>
          </a:p>
        </p:txBody>
      </p:sp>
    </p:spTree>
    <p:extLst>
      <p:ext uri="{BB962C8B-B14F-4D97-AF65-F5344CB8AC3E}">
        <p14:creationId xmlns:p14="http://schemas.microsoft.com/office/powerpoint/2010/main" val="3102277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1427</Words>
  <Application>Microsoft Office PowerPoint</Application>
  <PresentationFormat>On-screen Show (4:3)</PresentationFormat>
  <Paragraphs>329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Representations of an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Representations of an Event</dc:title>
  <dc:creator>Vicki</dc:creator>
  <cp:lastModifiedBy>Victoria Archer</cp:lastModifiedBy>
  <cp:revision>28</cp:revision>
  <dcterms:created xsi:type="dcterms:W3CDTF">2013-02-13T16:23:58Z</dcterms:created>
  <dcterms:modified xsi:type="dcterms:W3CDTF">2016-05-04T17:04:41Z</dcterms:modified>
</cp:coreProperties>
</file>