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45" r:id="rId2"/>
    <p:sldId id="380" r:id="rId3"/>
    <p:sldId id="376" r:id="rId4"/>
    <p:sldId id="377" r:id="rId5"/>
    <p:sldId id="378" r:id="rId6"/>
    <p:sldId id="379" r:id="rId7"/>
    <p:sldId id="381" r:id="rId8"/>
    <p:sldId id="382" r:id="rId9"/>
    <p:sldId id="383" r:id="rId10"/>
    <p:sldId id="413" r:id="rId11"/>
    <p:sldId id="414" r:id="rId12"/>
    <p:sldId id="384" r:id="rId13"/>
    <p:sldId id="385" r:id="rId14"/>
    <p:sldId id="386" r:id="rId15"/>
    <p:sldId id="322" r:id="rId16"/>
    <p:sldId id="301" r:id="rId17"/>
    <p:sldId id="315" r:id="rId18"/>
    <p:sldId id="308" r:id="rId19"/>
    <p:sldId id="311" r:id="rId20"/>
    <p:sldId id="303" r:id="rId21"/>
    <p:sldId id="342" r:id="rId22"/>
    <p:sldId id="387" r:id="rId23"/>
    <p:sldId id="358" r:id="rId24"/>
    <p:sldId id="359" r:id="rId25"/>
    <p:sldId id="360" r:id="rId26"/>
    <p:sldId id="361" r:id="rId27"/>
    <p:sldId id="362" r:id="rId28"/>
    <p:sldId id="363" r:id="rId29"/>
    <p:sldId id="388" r:id="rId30"/>
    <p:sldId id="389" r:id="rId31"/>
    <p:sldId id="364" r:id="rId32"/>
    <p:sldId id="365" r:id="rId33"/>
    <p:sldId id="366" r:id="rId34"/>
    <p:sldId id="367" r:id="rId35"/>
    <p:sldId id="368" r:id="rId36"/>
    <p:sldId id="369" r:id="rId37"/>
    <p:sldId id="370" r:id="rId38"/>
    <p:sldId id="371" r:id="rId39"/>
    <p:sldId id="372" r:id="rId40"/>
    <p:sldId id="416" r:id="rId41"/>
    <p:sldId id="373" r:id="rId42"/>
    <p:sldId id="374" r:id="rId43"/>
    <p:sldId id="390" r:id="rId44"/>
    <p:sldId id="415" r:id="rId45"/>
    <p:sldId id="401" r:id="rId46"/>
    <p:sldId id="406" r:id="rId47"/>
    <p:sldId id="394" r:id="rId48"/>
    <p:sldId id="395" r:id="rId49"/>
    <p:sldId id="396" r:id="rId50"/>
    <p:sldId id="397" r:id="rId51"/>
    <p:sldId id="398" r:id="rId52"/>
    <p:sldId id="404" r:id="rId53"/>
    <p:sldId id="400" r:id="rId54"/>
    <p:sldId id="402" r:id="rId55"/>
    <p:sldId id="405" r:id="rId56"/>
    <p:sldId id="409" r:id="rId57"/>
    <p:sldId id="410" r:id="rId58"/>
    <p:sldId id="411" r:id="rId59"/>
    <p:sldId id="391" r:id="rId60"/>
    <p:sldId id="393" r:id="rId61"/>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64" autoAdjust="0"/>
    <p:restoredTop sz="86473" autoAdjust="0"/>
  </p:normalViewPr>
  <p:slideViewPr>
    <p:cSldViewPr>
      <p:cViewPr varScale="1">
        <p:scale>
          <a:sx n="64" d="100"/>
          <a:sy n="64" d="100"/>
        </p:scale>
        <p:origin x="6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9E6B160-7884-4226-9EB1-1C5482EAE245}" type="datetimeFigureOut">
              <a:rPr lang="en-US"/>
              <a:pPr>
                <a:defRPr/>
              </a:pPr>
              <a:t>9/15/2014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DBA0B0A6-472C-4352-87EB-2B7748CC69FC}" type="slidenum">
              <a:rPr lang="en-GB"/>
              <a:pPr>
                <a:defRPr/>
              </a:pPr>
              <a:t>‹#›</a:t>
            </a:fld>
            <a:endParaRPr lang="en-GB"/>
          </a:p>
        </p:txBody>
      </p:sp>
    </p:spTree>
    <p:extLst>
      <p:ext uri="{BB962C8B-B14F-4D97-AF65-F5344CB8AC3E}">
        <p14:creationId xmlns:p14="http://schemas.microsoft.com/office/powerpoint/2010/main" val="3089487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E9DE60E-9F7A-4E70-98CF-D25C018AFB1C}" type="slidenum">
              <a:rPr lang="en-US" smtClean="0"/>
              <a:pPr/>
              <a:t>3</a:t>
            </a:fld>
            <a:endParaRPr lang="en-US"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910480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5411AFD-01CC-4B50-B063-9023947F8897}" type="slidenum">
              <a:rPr lang="en-US" smtClean="0"/>
              <a:pPr/>
              <a:t>32</a:t>
            </a:fld>
            <a:endParaRPr lang="en-US"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910634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0EA3F53-B351-43CE-ADB1-9BA91CAF059A}" type="slidenum">
              <a:rPr lang="en-US" smtClean="0"/>
              <a:pPr/>
              <a:t>33</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WHITER SMILE GETS YOU NOTICED EVEN IF YOU DON’T WANT TO BE”</a:t>
            </a:r>
          </a:p>
        </p:txBody>
      </p:sp>
    </p:spTree>
    <p:extLst>
      <p:ext uri="{BB962C8B-B14F-4D97-AF65-F5344CB8AC3E}">
        <p14:creationId xmlns:p14="http://schemas.microsoft.com/office/powerpoint/2010/main" val="1740295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63C5B0B-B98B-40D2-8427-F3CBF1099859}" type="slidenum">
              <a:rPr lang="en-US" smtClean="0"/>
              <a:pPr/>
              <a:t>34</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HORROR movie posters in the 1950s regularly focus on a scene of attack, with a woman in peril. The posters put the viewers in the position where they are asked to take action and to imagine themselves doing something to save the woman. THE main scene in each poster spills over the edge of the poster, making it seem as if we, the audience, are there in the frame – we are incited to act. For example, in the creature from black lagoon poster, the rescuers are far away – “we” are closer. Conversely, women always are always victims and powerless. If they have any power, this is demonized. </a:t>
            </a:r>
            <a:br>
              <a:rPr lang="en-US" smtClean="0"/>
            </a:br>
            <a:r>
              <a:rPr lang="en-US" smtClean="0"/>
              <a:t/>
            </a:r>
            <a:br>
              <a:rPr lang="en-US" smtClean="0"/>
            </a:br>
            <a:endParaRPr lang="en-US" smtClean="0"/>
          </a:p>
        </p:txBody>
      </p:sp>
    </p:spTree>
    <p:extLst>
      <p:ext uri="{BB962C8B-B14F-4D97-AF65-F5344CB8AC3E}">
        <p14:creationId xmlns:p14="http://schemas.microsoft.com/office/powerpoint/2010/main" val="1222162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44E781B-E03F-4C46-B0CE-829EC7C0B112}" type="slidenum">
              <a:rPr lang="en-US" smtClean="0"/>
              <a:pPr/>
              <a:t>35</a:t>
            </a:fld>
            <a:endParaRPr lang="en-US"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70660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2EB8D0A-0E0F-4613-BF29-1D20193AD5A7}" type="slidenum">
              <a:rPr lang="en-US" smtClean="0"/>
              <a:pPr/>
              <a:t>36</a:t>
            </a:fld>
            <a:endParaRPr 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775787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83BA010-8C34-476F-9DC7-FC15CE98CA9D}" type="slidenum">
              <a:rPr lang="en-US" smtClean="0"/>
              <a:pPr/>
              <a:t>4</a:t>
            </a:fld>
            <a:endParaRPr lang="en-US"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Why should it seem funny to see a picture of adult men striking a pose when the same pose seems normal or charming to us in pictures of adult women?</a:t>
            </a:r>
          </a:p>
          <a:p>
            <a:pPr eaLnBrk="1" hangingPunct="1"/>
            <a:endParaRPr lang="en-US" smtClean="0"/>
          </a:p>
        </p:txBody>
      </p:sp>
    </p:spTree>
    <p:extLst>
      <p:ext uri="{BB962C8B-B14F-4D97-AF65-F5344CB8AC3E}">
        <p14:creationId xmlns:p14="http://schemas.microsoft.com/office/powerpoint/2010/main" val="3465131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115BD83-3BCC-4066-AF4B-6BA8DE933D59}" type="slidenum">
              <a:rPr lang="en-US" smtClean="0"/>
              <a:pPr/>
              <a:t>5</a:t>
            </a:fld>
            <a:endParaRPr lang="en-US"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29786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3108161-AD5C-414F-974F-0EFFD2BA6C44}" type="slidenum">
              <a:rPr lang="en-US" smtClean="0"/>
              <a:pPr/>
              <a:t>6</a:t>
            </a:fld>
            <a:endParaRPr lang="en-US"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40922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ECE6531-23C4-42EC-90CB-EDFCA6ED5BBE}" type="slidenum">
              <a:rPr lang="en-US" smtClean="0"/>
              <a:pPr/>
              <a:t>7</a:t>
            </a:fld>
            <a:endParaRPr lang="en-US"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15102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37F99BA-4E0A-4435-9DAC-ACFE4364764B}" type="slidenum">
              <a:rPr lang="en-US" smtClean="0"/>
              <a:pPr/>
              <a:t>8</a:t>
            </a:fld>
            <a:endParaRPr 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99076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B96BDF6-838A-4ED0-BE9E-AACF46338FC8}" type="slidenum">
              <a:rPr lang="en-US" smtClean="0"/>
              <a:pPr/>
              <a:t>13</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731174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DE745BA-F3D8-4F99-ADC0-A01B1B278735}" type="slidenum">
              <a:rPr lang="en-US" smtClean="0"/>
              <a:pPr/>
              <a:t>14</a:t>
            </a:fld>
            <a:endParaRPr lang="en-US"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019894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49C90F-47DF-4AF8-8951-6B3B405CE946}" type="slidenum">
              <a:rPr lang="en-GB" smtClean="0"/>
              <a:pPr/>
              <a:t>23</a:t>
            </a:fld>
            <a:endParaRPr lang="en-GB" smtClean="0"/>
          </a:p>
        </p:txBody>
      </p:sp>
    </p:spTree>
    <p:extLst>
      <p:ext uri="{BB962C8B-B14F-4D97-AF65-F5344CB8AC3E}">
        <p14:creationId xmlns:p14="http://schemas.microsoft.com/office/powerpoint/2010/main" val="167151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D11DAF8-FD55-4157-A79A-086DBC47F5D4}"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3B72337-2694-4926-A264-0048432AA6AC}" type="slidenum">
              <a:rPr lang="en-GB"/>
              <a:pPr>
                <a:defRPr/>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B388249-9DE6-4C6D-BE51-55085D4473E9}"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22F5F7C-AC8C-44A4-89E5-532932EA8BB0}"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D5AEC6E-D411-4404-AF27-BF173E58AE4F}"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363AAD6-E714-4214-928E-499B3435454B}" type="slidenum">
              <a:rPr lang="en-GB"/>
              <a:pPr>
                <a:defRPr/>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906D57F-7940-455F-AFF2-8AC31C51F7BF}"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4464F70-B469-404F-A421-E5EB69627F3B}"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DCA53AA-7BA8-4556-8E05-ED7EE1782111}" type="slidenum">
              <a:rPr lang="en-GB"/>
              <a:pPr>
                <a:defRPr/>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B2E6559-33FB-4C20-8162-2622A72A8851}" type="slidenum">
              <a:rPr lang="en-GB"/>
              <a:pPr>
                <a:defRPr/>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4C95A9D-7B3C-4218-B78E-5FB24469EFDB}"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F8AFB9E-677A-4770-B7EF-07667826956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youtube.com/watch?v=jWKXit_3rp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youtube.com/watch?v=7ABNEjPxWE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youtube.com/watch?v=CevxZvSJLk8"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youtube.com/watch?v=dhge-uWsYo8" TargetMode="Externa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www.youtube.com/watch?v=-4_4OPvSCwY"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www.youtube.com/watch?v=tRwzkY5GQpY"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www.youtube.com/watch?v=6inWUcFaghs"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tatic-imgs-acf.hereisthecity.com/20110721/17/gender_2069.jpg"/>
          <p:cNvPicPr>
            <a:picLocks noChangeAspect="1" noChangeArrowheads="1"/>
          </p:cNvPicPr>
          <p:nvPr/>
        </p:nvPicPr>
        <p:blipFill>
          <a:blip r:embed="rId2" cstate="print"/>
          <a:srcRect l="50000" r="3664"/>
          <a:stretch>
            <a:fillRect/>
          </a:stretch>
        </p:blipFill>
        <p:spPr bwMode="auto">
          <a:xfrm>
            <a:off x="7164288" y="2996952"/>
            <a:ext cx="1979712" cy="3204357"/>
          </a:xfrm>
          <a:prstGeom prst="rect">
            <a:avLst/>
          </a:prstGeom>
          <a:noFill/>
        </p:spPr>
      </p:pic>
      <p:sp>
        <p:nvSpPr>
          <p:cNvPr id="2" name="TextBox 1"/>
          <p:cNvSpPr txBox="1"/>
          <p:nvPr/>
        </p:nvSpPr>
        <p:spPr>
          <a:xfrm>
            <a:off x="0" y="0"/>
            <a:ext cx="9144000" cy="1015663"/>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r>
              <a:rPr lang="en-GB" sz="2000" b="1" dirty="0" smtClean="0">
                <a:latin typeface="+mj-lt"/>
              </a:rPr>
              <a:t>AO2: </a:t>
            </a:r>
            <a:r>
              <a:rPr lang="en-GB" sz="2000" dirty="0" smtClean="0">
                <a:latin typeface="+mj-lt"/>
              </a:rPr>
              <a:t>Apply knowledge and understanding when analysing media products and processes, to show how meanings and responses are created. </a:t>
            </a:r>
          </a:p>
        </p:txBody>
      </p:sp>
      <p:sp>
        <p:nvSpPr>
          <p:cNvPr id="3" name="TextBox 2"/>
          <p:cNvSpPr txBox="1"/>
          <p:nvPr/>
        </p:nvSpPr>
        <p:spPr>
          <a:xfrm>
            <a:off x="251520" y="1196752"/>
            <a:ext cx="8568952" cy="830997"/>
          </a:xfrm>
          <a:prstGeom prst="rect">
            <a:avLst/>
          </a:prstGeom>
          <a:noFill/>
        </p:spPr>
        <p:txBody>
          <a:bodyPr wrap="square" rtlCol="0">
            <a:spAutoFit/>
          </a:bodyPr>
          <a:lstStyle/>
          <a:p>
            <a:r>
              <a:rPr lang="en-GB" dirty="0" smtClean="0"/>
              <a:t>What conclusions can we reach about the ways men and women are represented in the media? </a:t>
            </a:r>
            <a:endParaRPr lang="en-GB" dirty="0"/>
          </a:p>
        </p:txBody>
      </p:sp>
      <p:pic>
        <p:nvPicPr>
          <p:cNvPr id="4" name="Picture 2" descr="http://static-imgs-acf.hereisthecity.com/20110721/17/gender_2069.jpg"/>
          <p:cNvPicPr>
            <a:picLocks noChangeAspect="1" noChangeArrowheads="1"/>
          </p:cNvPicPr>
          <p:nvPr/>
        </p:nvPicPr>
        <p:blipFill>
          <a:blip r:embed="rId2" cstate="print"/>
          <a:srcRect l="6047" t="11765" r="50000" b="-5882"/>
          <a:stretch>
            <a:fillRect/>
          </a:stretch>
        </p:blipFill>
        <p:spPr bwMode="auto">
          <a:xfrm>
            <a:off x="179512" y="2276872"/>
            <a:ext cx="1835696" cy="2948095"/>
          </a:xfrm>
          <a:prstGeom prst="rect">
            <a:avLst/>
          </a:prstGeom>
          <a:noFill/>
        </p:spPr>
      </p:pic>
      <p:sp>
        <p:nvSpPr>
          <p:cNvPr id="7" name="TextBox 6"/>
          <p:cNvSpPr txBox="1"/>
          <p:nvPr/>
        </p:nvSpPr>
        <p:spPr>
          <a:xfrm>
            <a:off x="1907704" y="2060848"/>
            <a:ext cx="5832648" cy="3416320"/>
          </a:xfrm>
          <a:prstGeom prst="rect">
            <a:avLst/>
          </a:prstGeom>
          <a:noFill/>
        </p:spPr>
        <p:txBody>
          <a:bodyPr wrap="square" rtlCol="0">
            <a:spAutoFit/>
          </a:bodyPr>
          <a:lstStyle/>
          <a:p>
            <a:pPr>
              <a:buFont typeface="Arial" pitchFamily="34" charset="0"/>
              <a:buChar char="•"/>
            </a:pPr>
            <a:r>
              <a:rPr lang="en-GB" dirty="0" smtClean="0"/>
              <a:t> Appearance</a:t>
            </a:r>
          </a:p>
          <a:p>
            <a:pPr>
              <a:buFont typeface="Arial" pitchFamily="34" charset="0"/>
              <a:buChar char="•"/>
            </a:pPr>
            <a:r>
              <a:rPr lang="en-GB" dirty="0" smtClean="0"/>
              <a:t> Behaviour</a:t>
            </a:r>
          </a:p>
          <a:p>
            <a:pPr>
              <a:buFont typeface="Arial" pitchFamily="34" charset="0"/>
              <a:buChar char="•"/>
            </a:pPr>
            <a:r>
              <a:rPr lang="en-GB" dirty="0" smtClean="0"/>
              <a:t> Relationships</a:t>
            </a:r>
          </a:p>
          <a:p>
            <a:pPr>
              <a:buFont typeface="Arial" pitchFamily="34" charset="0"/>
              <a:buChar char="•"/>
            </a:pPr>
            <a:r>
              <a:rPr lang="en-GB" dirty="0" smtClean="0"/>
              <a:t> Role/ function</a:t>
            </a:r>
          </a:p>
          <a:p>
            <a:pPr>
              <a:buFont typeface="Arial" pitchFamily="34" charset="0"/>
              <a:buChar char="•"/>
            </a:pPr>
            <a:r>
              <a:rPr lang="en-GB" dirty="0" smtClean="0"/>
              <a:t> Equilibrium/ disequilibrium</a:t>
            </a:r>
          </a:p>
          <a:p>
            <a:pPr>
              <a:buFont typeface="Arial" pitchFamily="34" charset="0"/>
              <a:buChar char="•"/>
            </a:pPr>
            <a:r>
              <a:rPr lang="en-GB" dirty="0" smtClean="0"/>
              <a:t> Ideology </a:t>
            </a:r>
          </a:p>
          <a:p>
            <a:pPr>
              <a:buFont typeface="Arial" pitchFamily="34" charset="0"/>
              <a:buChar char="•"/>
            </a:pPr>
            <a:r>
              <a:rPr lang="en-GB" dirty="0" smtClean="0"/>
              <a:t> </a:t>
            </a:r>
            <a:r>
              <a:rPr lang="en-GB" b="1" dirty="0" smtClean="0"/>
              <a:t>Audience readings and responses</a:t>
            </a:r>
          </a:p>
          <a:p>
            <a:pPr>
              <a:buFont typeface="Arial" pitchFamily="34" charset="0"/>
              <a:buChar char="•"/>
            </a:pPr>
            <a:r>
              <a:rPr lang="en-GB" b="1" dirty="0" smtClean="0"/>
              <a:t> Queer Theory</a:t>
            </a:r>
          </a:p>
          <a:p>
            <a:endParaRPr lang="en-GB" dirty="0"/>
          </a:p>
        </p:txBody>
      </p:sp>
      <p:sp>
        <p:nvSpPr>
          <p:cNvPr id="9" name="TextBox 8"/>
          <p:cNvSpPr txBox="1"/>
          <p:nvPr/>
        </p:nvSpPr>
        <p:spPr>
          <a:xfrm>
            <a:off x="395536" y="5157192"/>
            <a:ext cx="8424936" cy="1415772"/>
          </a:xfrm>
          <a:prstGeom prst="rect">
            <a:avLst/>
          </a:prstGeom>
          <a:noFill/>
          <a:ln>
            <a:solidFill>
              <a:schemeClr val="tx1"/>
            </a:solidFill>
          </a:ln>
        </p:spPr>
        <p:txBody>
          <a:bodyPr wrap="square" rtlCol="0">
            <a:spAutoFit/>
          </a:bodyPr>
          <a:lstStyle/>
          <a:p>
            <a:r>
              <a:rPr lang="en-GB" sz="2200" b="1" dirty="0" smtClean="0"/>
              <a:t>Constructionist approach – a reminder:</a:t>
            </a:r>
          </a:p>
          <a:p>
            <a:endParaRPr lang="en-GB" dirty="0" smtClean="0"/>
          </a:p>
          <a:p>
            <a:r>
              <a:rPr lang="en-GB" sz="2000" dirty="0" smtClean="0"/>
              <a:t>The thing itself / the opinion of the encoder / reading and response of audience / context of society within which the representation takes place</a:t>
            </a:r>
            <a:endParaRPr lang="en-GB" sz="2000" dirty="0"/>
          </a:p>
        </p:txBody>
      </p:sp>
      <p:sp>
        <p:nvSpPr>
          <p:cNvPr id="10" name="TextBox 9"/>
          <p:cNvSpPr txBox="1"/>
          <p:nvPr/>
        </p:nvSpPr>
        <p:spPr>
          <a:xfrm>
            <a:off x="5724128" y="1772816"/>
            <a:ext cx="2880320" cy="1200329"/>
          </a:xfrm>
          <a:prstGeom prst="rect">
            <a:avLst/>
          </a:prstGeom>
          <a:noFill/>
          <a:ln>
            <a:solidFill>
              <a:schemeClr val="tx1"/>
            </a:solidFill>
          </a:ln>
        </p:spPr>
        <p:txBody>
          <a:bodyPr wrap="square" rtlCol="0">
            <a:spAutoFit/>
          </a:bodyPr>
          <a:lstStyle/>
          <a:p>
            <a:r>
              <a:rPr lang="en-GB" b="1" dirty="0" smtClean="0">
                <a:solidFill>
                  <a:srgbClr val="FF0000"/>
                </a:solidFill>
              </a:rPr>
              <a:t>Write an A-Z of gender representation.</a:t>
            </a:r>
            <a:endParaRPr lang="en-GB" b="1" dirty="0">
              <a:solidFill>
                <a:srgbClr val="FF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dc529.4shared.com/img/MCuLVyWY/s7/139167b25c8/The-Avengers-Movie-Team.jpg"/>
          <p:cNvPicPr>
            <a:picLocks noChangeAspect="1" noChangeArrowheads="1"/>
          </p:cNvPicPr>
          <p:nvPr/>
        </p:nvPicPr>
        <p:blipFill>
          <a:blip r:embed="rId2" cstate="print"/>
          <a:srcRect/>
          <a:stretch>
            <a:fillRect/>
          </a:stretch>
        </p:blipFill>
        <p:spPr bwMode="auto">
          <a:xfrm>
            <a:off x="-1" y="0"/>
            <a:ext cx="9207061" cy="685800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descr="http://static.fjcdn.com/large/pictures/5c/56/5c5696_4614936.jpg"/>
          <p:cNvPicPr>
            <a:picLocks noChangeAspect="1" noChangeArrowheads="1"/>
          </p:cNvPicPr>
          <p:nvPr/>
        </p:nvPicPr>
        <p:blipFill>
          <a:blip r:embed="rId2" cstate="print"/>
          <a:srcRect/>
          <a:stretch>
            <a:fillRect/>
          </a:stretch>
        </p:blipFill>
        <p:spPr bwMode="auto">
          <a:xfrm>
            <a:off x="0" y="0"/>
            <a:ext cx="9144000" cy="7068312"/>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smtClean="0"/>
          </a:p>
        </p:txBody>
      </p:sp>
      <p:pic>
        <p:nvPicPr>
          <p:cNvPr id="11267" name="Content Placeholder 5" descr="chae-yeon-kim-ok-bin-soju-body-clowning-rituatlization-of-subordination-erving-goffman.jpg"/>
          <p:cNvPicPr>
            <a:picLocks noGrp="1" noChangeAspect="1"/>
          </p:cNvPicPr>
          <p:nvPr>
            <p:ph idx="1"/>
          </p:nvPr>
        </p:nvPicPr>
        <p:blipFill>
          <a:blip r:embed="rId2" cstate="print"/>
          <a:srcRect/>
          <a:stretch>
            <a:fillRect/>
          </a:stretch>
        </p:blipFill>
        <p:spPr>
          <a:xfrm>
            <a:off x="857250" y="428625"/>
            <a:ext cx="7715250" cy="5310188"/>
          </a:xfrm>
        </p:spPr>
      </p:pic>
      <p:sp>
        <p:nvSpPr>
          <p:cNvPr id="7" name="TextBox 6"/>
          <p:cNvSpPr txBox="1"/>
          <p:nvPr/>
        </p:nvSpPr>
        <p:spPr>
          <a:xfrm>
            <a:off x="1285875" y="6000750"/>
            <a:ext cx="6929438" cy="461963"/>
          </a:xfrm>
          <a:prstGeom prst="rect">
            <a:avLst/>
          </a:prstGeom>
          <a:noFill/>
        </p:spPr>
        <p:txBody>
          <a:bodyPr>
            <a:spAutoFit/>
          </a:bodyPr>
          <a:lstStyle/>
          <a:p>
            <a:pPr>
              <a:defRPr/>
            </a:pPr>
            <a:r>
              <a:rPr lang="en-GB" dirty="0">
                <a:solidFill>
                  <a:schemeClr val="tx2"/>
                </a:solidFill>
                <a:latin typeface="+mj-lt"/>
              </a:rPr>
              <a:t>How natural do these poses seem now?</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851920" y="836713"/>
            <a:ext cx="5292080" cy="6021288"/>
          </a:xfrm>
        </p:spPr>
        <p:txBody>
          <a:bodyPr/>
          <a:lstStyle/>
          <a:p>
            <a:pPr>
              <a:lnSpc>
                <a:spcPct val="90000"/>
              </a:lnSpc>
              <a:buFontTx/>
              <a:buNone/>
            </a:pPr>
            <a:r>
              <a:rPr lang="en-US" sz="2650" dirty="0" smtClean="0">
                <a:solidFill>
                  <a:schemeClr val="tx2"/>
                </a:solidFill>
              </a:rPr>
              <a:t>	According to </a:t>
            </a:r>
            <a:r>
              <a:rPr lang="en-US" sz="2650" dirty="0" err="1" smtClean="0">
                <a:solidFill>
                  <a:schemeClr val="tx2"/>
                </a:solidFill>
              </a:rPr>
              <a:t>Kilbourne</a:t>
            </a:r>
            <a:r>
              <a:rPr lang="en-US" sz="2650" dirty="0" smtClean="0">
                <a:solidFill>
                  <a:schemeClr val="tx2"/>
                </a:solidFill>
              </a:rPr>
              <a:t>, women are more often shown “dismembered” (just parts of their bodies shown), associated with products, shown as smaller than a man, engaged in various forms of ritualized subordination, prostrate or recumbent, bent or leaning back, infantilized (with finger coyly in their mouth, standing pigeon-toed, wearing little girl clothes, sucking on lollipops, etc.), looking dreamy and introverted, overcome with emotions, or symbolically silenced with hand over the mouth.</a:t>
            </a:r>
          </a:p>
        </p:txBody>
      </p:sp>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3074" name="Picture 2" descr="http://bestgamewallpapers.com/files/gta4/lollipop-girl.jpg"/>
          <p:cNvPicPr>
            <a:picLocks noChangeAspect="1" noChangeArrowheads="1"/>
          </p:cNvPicPr>
          <p:nvPr/>
        </p:nvPicPr>
        <p:blipFill>
          <a:blip r:embed="rId3" cstate="print"/>
          <a:srcRect l="17204" r="31182"/>
          <a:stretch>
            <a:fillRect/>
          </a:stretch>
        </p:blipFill>
        <p:spPr bwMode="auto">
          <a:xfrm>
            <a:off x="0" y="844913"/>
            <a:ext cx="4139952" cy="6013087"/>
          </a:xfrm>
          <a:prstGeom prst="rect">
            <a:avLst/>
          </a:prstGeom>
          <a:noFill/>
        </p:spPr>
      </p:pic>
      <p:sp>
        <p:nvSpPr>
          <p:cNvPr id="2" name="Action Button: Movie 1">
            <a:hlinkClick r:id="rId4" highlightClick="1"/>
          </p:cNvPr>
          <p:cNvSpPr/>
          <p:nvPr/>
        </p:nvSpPr>
        <p:spPr>
          <a:xfrm>
            <a:off x="107504" y="844913"/>
            <a:ext cx="1080120" cy="927903"/>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Vicki\Desktop\for gender representation and the gaze.jpg"/>
          <p:cNvPicPr>
            <a:picLocks noChangeAspect="1" noChangeArrowheads="1"/>
          </p:cNvPicPr>
          <p:nvPr/>
        </p:nvPicPr>
        <p:blipFill>
          <a:blip r:embed="rId3" cstate="print"/>
          <a:srcRect/>
          <a:stretch>
            <a:fillRect/>
          </a:stretch>
        </p:blipFill>
        <p:spPr bwMode="auto">
          <a:xfrm>
            <a:off x="0" y="638367"/>
            <a:ext cx="3491879" cy="6219633"/>
          </a:xfrm>
          <a:prstGeom prst="rect">
            <a:avLst/>
          </a:prstGeom>
          <a:noFill/>
        </p:spPr>
      </p:pic>
      <p:sp>
        <p:nvSpPr>
          <p:cNvPr id="7171" name="Rectangle 3"/>
          <p:cNvSpPr>
            <a:spLocks noGrp="1" noChangeArrowheads="1"/>
          </p:cNvSpPr>
          <p:nvPr>
            <p:ph type="body" idx="1"/>
          </p:nvPr>
        </p:nvSpPr>
        <p:spPr>
          <a:xfrm>
            <a:off x="3635896" y="908720"/>
            <a:ext cx="5328592" cy="4114800"/>
          </a:xfrm>
        </p:spPr>
        <p:txBody>
          <a:bodyPr/>
          <a:lstStyle/>
          <a:p>
            <a:pPr>
              <a:buNone/>
            </a:pPr>
            <a:r>
              <a:rPr lang="en-US" dirty="0" smtClean="0">
                <a:solidFill>
                  <a:schemeClr val="tx2"/>
                </a:solidFill>
              </a:rPr>
              <a:t>	Why does it strike us as odd, bizarre or humorous when roles are reversed?</a:t>
            </a:r>
          </a:p>
          <a:p>
            <a:endParaRPr lang="en-US" dirty="0" smtClean="0">
              <a:solidFill>
                <a:schemeClr val="tx2"/>
              </a:solidFill>
            </a:endParaRPr>
          </a:p>
          <a:p>
            <a:pPr>
              <a:buNone/>
            </a:pPr>
            <a:r>
              <a:rPr lang="en-US" dirty="0" smtClean="0">
                <a:solidFill>
                  <a:schemeClr val="tx2"/>
                </a:solidFill>
              </a:rPr>
              <a:t>	What does this tell us about the cultural construction of gender – of the qualities are associated with images of masculinity and femininity and the accepted boundaries between them?</a:t>
            </a:r>
          </a:p>
        </p:txBody>
      </p:sp>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21" name="Group 17"/>
          <p:cNvGraphicFramePr>
            <a:graphicFrameLocks noGrp="1"/>
          </p:cNvGraphicFramePr>
          <p:nvPr/>
        </p:nvGraphicFramePr>
        <p:xfrm>
          <a:off x="1027113" y="-701675"/>
          <a:ext cx="207962" cy="517880"/>
        </p:xfrm>
        <a:graphic>
          <a:graphicData uri="http://schemas.openxmlformats.org/drawingml/2006/table">
            <a:tbl>
              <a:tblPr/>
              <a:tblGrid>
                <a:gridCol w="207962"/>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Arial" charset="0"/>
                        <a:ea typeface="ＭＳ Ｐゴシック" pitchFamily="64" charset="-128"/>
                      </a:endParaRPr>
                    </a:p>
                  </a:txBody>
                  <a:tcPr marL="91281" marR="91281" marT="45580" marB="45580" anchor="ctr" horzOverflow="overflow">
                    <a:lnL cap="flat">
                      <a:noFill/>
                    </a:lnL>
                    <a:lnR cap="flat">
                      <a:noFill/>
                    </a:lnR>
                    <a:lnT cap="flat">
                      <a:noFill/>
                    </a:lnT>
                    <a:lnB cap="flat">
                      <a:noFill/>
                    </a:lnB>
                    <a:lnTlToBr>
                      <a:noFill/>
                    </a:lnTlToBr>
                    <a:lnBlToTr>
                      <a:noFill/>
                    </a:lnBlToTr>
                    <a:noFill/>
                  </a:tcPr>
                </a:tc>
              </a:tr>
            </a:tbl>
          </a:graphicData>
        </a:graphic>
      </p:graphicFrame>
      <p:sp>
        <p:nvSpPr>
          <p:cNvPr id="175129" name="Rectangle 25"/>
          <p:cNvSpPr>
            <a:spLocks noChangeArrowheads="1"/>
          </p:cNvSpPr>
          <p:nvPr/>
        </p:nvSpPr>
        <p:spPr bwMode="auto">
          <a:xfrm>
            <a:off x="251520" y="1340768"/>
            <a:ext cx="5833343" cy="4089400"/>
          </a:xfrm>
          <a:prstGeom prst="rect">
            <a:avLst/>
          </a:prstGeom>
          <a:noFill/>
          <a:ln w="9525">
            <a:noFill/>
            <a:miter lim="800000"/>
            <a:headEnd/>
            <a:tailEnd/>
          </a:ln>
        </p:spPr>
        <p:txBody>
          <a:bodyPr/>
          <a:lstStyle/>
          <a:p>
            <a:pPr marL="342900" indent="-342900">
              <a:spcBef>
                <a:spcPct val="20000"/>
              </a:spcBef>
              <a:buFontTx/>
              <a:buBlip>
                <a:blip r:embed="rId2"/>
              </a:buBlip>
            </a:pPr>
            <a:r>
              <a:rPr lang="en-GB" sz="1800" dirty="0" err="1"/>
              <a:t>Goffman</a:t>
            </a:r>
            <a:r>
              <a:rPr lang="en-GB" sz="1800" dirty="0"/>
              <a:t> argues that </a:t>
            </a:r>
            <a:r>
              <a:rPr lang="en-GB" sz="1800" b="1" dirty="0"/>
              <a:t>there are codes which can be used to identify gender</a:t>
            </a:r>
            <a:r>
              <a:rPr lang="en-GB" sz="1800" dirty="0"/>
              <a:t>. These codes of gender can be seen in the portrayals of men and women in advertising.</a:t>
            </a:r>
            <a:r>
              <a:rPr lang="en-US" altLang="zh-TW" sz="1800" dirty="0"/>
              <a:t> </a:t>
            </a:r>
            <a:br>
              <a:rPr lang="en-US" altLang="zh-TW" sz="1800" dirty="0"/>
            </a:br>
            <a:endParaRPr lang="en-US" altLang="zh-TW" sz="1800" dirty="0" smtClean="0">
              <a:latin typeface="Times" pitchFamily="18" charset="0"/>
              <a:cs typeface="Times" pitchFamily="18" charset="0"/>
            </a:endParaRPr>
          </a:p>
          <a:p>
            <a:pPr marL="342900" indent="-342900">
              <a:spcBef>
                <a:spcPct val="20000"/>
              </a:spcBef>
              <a:buFontTx/>
              <a:buBlip>
                <a:blip r:embed="rId2"/>
              </a:buBlip>
            </a:pPr>
            <a:r>
              <a:rPr lang="en-US" altLang="zh-TW" sz="1800" b="1" dirty="0" smtClean="0">
                <a:solidFill>
                  <a:srgbClr val="A60000"/>
                </a:solidFill>
              </a:rPr>
              <a:t>Superiority, Domination &amp; Body Language:</a:t>
            </a:r>
            <a:r>
              <a:rPr lang="en-US" altLang="zh-TW" sz="1800" dirty="0" smtClean="0">
                <a:solidFill>
                  <a:srgbClr val="A60000"/>
                </a:solidFill>
              </a:rPr>
              <a:t> Men are shown in </a:t>
            </a:r>
            <a:r>
              <a:rPr lang="en-US" altLang="zh-TW" sz="1800" b="1" dirty="0" smtClean="0">
                <a:solidFill>
                  <a:srgbClr val="A60000"/>
                </a:solidFill>
              </a:rPr>
              <a:t>dominant</a:t>
            </a:r>
            <a:r>
              <a:rPr lang="en-US" altLang="zh-TW" sz="1800" dirty="0" smtClean="0">
                <a:solidFill>
                  <a:srgbClr val="A60000"/>
                </a:solidFill>
              </a:rPr>
              <a:t> positions and appear to be </a:t>
            </a:r>
            <a:r>
              <a:rPr lang="en-US" altLang="zh-TW" sz="1800" b="1" dirty="0" smtClean="0">
                <a:solidFill>
                  <a:srgbClr val="A60000"/>
                </a:solidFill>
              </a:rPr>
              <a:t>reflective of thought </a:t>
            </a:r>
            <a:r>
              <a:rPr lang="en-US" altLang="zh-TW" sz="1800" dirty="0" smtClean="0">
                <a:solidFill>
                  <a:srgbClr val="A60000"/>
                </a:solidFill>
              </a:rPr>
              <a:t>and </a:t>
            </a:r>
            <a:r>
              <a:rPr lang="en-US" altLang="zh-TW" sz="1800" b="1" dirty="0" smtClean="0">
                <a:solidFill>
                  <a:srgbClr val="A60000"/>
                </a:solidFill>
              </a:rPr>
              <a:t>intelligence</a:t>
            </a:r>
            <a:r>
              <a:rPr lang="en-US" altLang="zh-TW" sz="1800" dirty="0" smtClean="0">
                <a:solidFill>
                  <a:srgbClr val="A60000"/>
                </a:solidFill>
              </a:rPr>
              <a:t>. Women are physically portrayed </a:t>
            </a:r>
            <a:r>
              <a:rPr lang="en-US" altLang="zh-TW" sz="1800" b="1" dirty="0" smtClean="0">
                <a:solidFill>
                  <a:srgbClr val="A60000"/>
                </a:solidFill>
              </a:rPr>
              <a:t>in sexual or reclining poses </a:t>
            </a:r>
            <a:r>
              <a:rPr lang="en-US" altLang="zh-TW" sz="1800" dirty="0" smtClean="0">
                <a:solidFill>
                  <a:srgbClr val="A60000"/>
                </a:solidFill>
              </a:rPr>
              <a:t>with </a:t>
            </a:r>
            <a:r>
              <a:rPr lang="en-US" altLang="zh-TW" sz="1800" b="1" dirty="0" smtClean="0">
                <a:solidFill>
                  <a:srgbClr val="A60000"/>
                </a:solidFill>
              </a:rPr>
              <a:t>blank or inviting expressions</a:t>
            </a:r>
            <a:r>
              <a:rPr lang="en-US" altLang="zh-TW" sz="1800" dirty="0" smtClean="0">
                <a:solidFill>
                  <a:srgbClr val="A60000"/>
                </a:solidFill>
              </a:rPr>
              <a:t>.</a:t>
            </a:r>
            <a:r>
              <a:rPr lang="en-US" altLang="zh-TW" sz="1800" dirty="0" smtClean="0"/>
              <a:t> </a:t>
            </a:r>
            <a:endParaRPr lang="en-US" altLang="zh-TW" sz="1800" dirty="0" smtClean="0">
              <a:latin typeface="Times" pitchFamily="18" charset="0"/>
            </a:endParaRPr>
          </a:p>
          <a:p>
            <a:pPr marL="342900" indent="-342900">
              <a:spcBef>
                <a:spcPct val="20000"/>
              </a:spcBef>
              <a:buFontTx/>
              <a:buBlip>
                <a:blip r:embed="rId2"/>
              </a:buBlip>
            </a:pPr>
            <a:r>
              <a:rPr lang="en-US" altLang="zh-TW" sz="1800" b="1" dirty="0" smtClean="0">
                <a:solidFill>
                  <a:srgbClr val="4F2796"/>
                </a:solidFill>
              </a:rPr>
              <a:t>Dismemberment</a:t>
            </a:r>
            <a:r>
              <a:rPr lang="en-US" altLang="zh-TW" sz="1800" b="1" dirty="0">
                <a:solidFill>
                  <a:srgbClr val="4F2796"/>
                </a:solidFill>
              </a:rPr>
              <a:t>:</a:t>
            </a:r>
            <a:r>
              <a:rPr lang="en-US" altLang="zh-TW" sz="1800" dirty="0">
                <a:solidFill>
                  <a:srgbClr val="4F2796"/>
                </a:solidFill>
              </a:rPr>
              <a:t> On females, </a:t>
            </a:r>
            <a:r>
              <a:rPr lang="en-US" altLang="zh-TW" sz="1800" b="1" dirty="0">
                <a:solidFill>
                  <a:srgbClr val="4F2796"/>
                </a:solidFill>
              </a:rPr>
              <a:t>parts of the body </a:t>
            </a:r>
            <a:r>
              <a:rPr lang="en-US" altLang="zh-TW" sz="1800" dirty="0">
                <a:solidFill>
                  <a:srgbClr val="4F2796"/>
                </a:solidFill>
              </a:rPr>
              <a:t>such as legs, chest, etc., are used, rather than the full body. This is often applied to sell products which are not related to the body, such as mobile phones (right)</a:t>
            </a:r>
            <a:r>
              <a:rPr lang="en-US" altLang="zh-TW" sz="1800" dirty="0"/>
              <a:t> </a:t>
            </a:r>
            <a:endParaRPr lang="en-US" altLang="zh-TW" sz="1800" dirty="0">
              <a:latin typeface="Times" pitchFamily="18" charset="0"/>
            </a:endParaRPr>
          </a:p>
          <a:p>
            <a:pPr marL="342900" indent="-342900">
              <a:spcBef>
                <a:spcPct val="20000"/>
              </a:spcBef>
              <a:buFontTx/>
              <a:buBlip>
                <a:blip r:embed="rId2"/>
              </a:buBlip>
            </a:pPr>
            <a:r>
              <a:rPr lang="en-US" altLang="zh-TW" sz="1800" b="1" dirty="0">
                <a:solidFill>
                  <a:srgbClr val="297161"/>
                </a:solidFill>
              </a:rPr>
              <a:t>The Voice-Over Authority:</a:t>
            </a:r>
            <a:r>
              <a:rPr lang="en-US" altLang="zh-TW" sz="1800" dirty="0">
                <a:solidFill>
                  <a:srgbClr val="297161"/>
                </a:solidFill>
              </a:rPr>
              <a:t> In moving image advertisements, </a:t>
            </a:r>
            <a:r>
              <a:rPr lang="en-US" altLang="zh-TW" sz="1800" b="1" dirty="0">
                <a:solidFill>
                  <a:srgbClr val="297161"/>
                </a:solidFill>
              </a:rPr>
              <a:t>male voices are used as </a:t>
            </a:r>
            <a:r>
              <a:rPr lang="en-US" altLang="zh-TW" sz="1800" b="1" dirty="0" smtClean="0">
                <a:solidFill>
                  <a:srgbClr val="297161"/>
                </a:solidFill>
              </a:rPr>
              <a:t>voice-overs </a:t>
            </a:r>
            <a:r>
              <a:rPr lang="en-US" altLang="zh-TW" sz="1800" dirty="0">
                <a:solidFill>
                  <a:srgbClr val="297161"/>
                </a:solidFill>
              </a:rPr>
              <a:t>in commercials rather than females.</a:t>
            </a:r>
            <a:r>
              <a:rPr lang="en-US" altLang="zh-TW" sz="1800" dirty="0"/>
              <a:t> </a:t>
            </a:r>
            <a:endParaRPr kumimoji="1" lang="en-US" altLang="zh-TW" sz="1800" dirty="0"/>
          </a:p>
        </p:txBody>
      </p:sp>
      <p:pic>
        <p:nvPicPr>
          <p:cNvPr id="175130" name="Picture 26" descr="110866324_3891b720bf_m"/>
          <p:cNvPicPr>
            <a:picLocks noChangeAspect="1" noChangeArrowheads="1"/>
          </p:cNvPicPr>
          <p:nvPr/>
        </p:nvPicPr>
        <p:blipFill>
          <a:blip r:embed="rId3" cstate="print"/>
          <a:srcRect/>
          <a:stretch>
            <a:fillRect/>
          </a:stretch>
        </p:blipFill>
        <p:spPr bwMode="auto">
          <a:xfrm>
            <a:off x="6084168" y="1844824"/>
            <a:ext cx="2855421" cy="4105027"/>
          </a:xfrm>
          <a:prstGeom prst="rect">
            <a:avLst/>
          </a:prstGeom>
          <a:noFill/>
          <a:ln w="9525">
            <a:noFill/>
            <a:miter lim="800000"/>
            <a:headEnd/>
            <a:tailEnd/>
          </a:ln>
        </p:spPr>
      </p:pic>
      <p:sp>
        <p:nvSpPr>
          <p:cNvPr id="175131" name="Rectangle 27"/>
          <p:cNvSpPr>
            <a:spLocks noChangeArrowheads="1"/>
          </p:cNvSpPr>
          <p:nvPr/>
        </p:nvSpPr>
        <p:spPr bwMode="auto">
          <a:xfrm>
            <a:off x="250825" y="0"/>
            <a:ext cx="8893175" cy="647700"/>
          </a:xfrm>
          <a:prstGeom prst="rect">
            <a:avLst/>
          </a:prstGeom>
          <a:noFill/>
          <a:ln w="9525">
            <a:noFill/>
            <a:miter lim="800000"/>
            <a:headEnd/>
            <a:tailEnd/>
          </a:ln>
        </p:spPr>
        <p:txBody>
          <a:bodyPr/>
          <a:lstStyle/>
          <a:p>
            <a:pPr marL="342900" indent="-342900" algn="ctr">
              <a:spcBef>
                <a:spcPct val="20000"/>
              </a:spcBef>
            </a:pPr>
            <a:r>
              <a:rPr lang="en-US" altLang="zh-TW" sz="3600" b="1">
                <a:solidFill>
                  <a:schemeClr val="tx2"/>
                </a:solidFill>
              </a:rPr>
              <a:t>Gender Representations in Advertising</a:t>
            </a:r>
          </a:p>
          <a:p>
            <a:pPr marL="342900" indent="-342900" algn="ctr">
              <a:spcBef>
                <a:spcPct val="20000"/>
              </a:spcBef>
            </a:pPr>
            <a:r>
              <a:rPr lang="en-US" altLang="zh-TW" sz="3200" b="1">
                <a:solidFill>
                  <a:schemeClr val="tx2"/>
                </a:solidFill>
              </a:rPr>
              <a:t>Goffman’s Theory (1972)</a:t>
            </a:r>
            <a:endParaRPr kumimoji="1" lang="en-US" altLang="zh-TW" sz="3200">
              <a:solidFill>
                <a:schemeClr val="tx2"/>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gen1"/>
          <p:cNvPicPr>
            <a:picLocks noGrp="1" noChangeAspect="1" noChangeArrowheads="1"/>
          </p:cNvPicPr>
          <p:nvPr>
            <p:ph sz="half" idx="1"/>
          </p:nvPr>
        </p:nvPicPr>
        <p:blipFill>
          <a:blip r:embed="rId2"/>
          <a:srcRect/>
          <a:stretch>
            <a:fillRect/>
          </a:stretch>
        </p:blipFill>
        <p:spPr>
          <a:xfrm>
            <a:off x="2471738" y="4033838"/>
            <a:ext cx="9525" cy="7937"/>
          </a:xfrm>
          <a:noFill/>
        </p:spPr>
      </p:pic>
      <p:pic>
        <p:nvPicPr>
          <p:cNvPr id="11267" name="Picture 12" descr="transparent"/>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pic>
        <p:nvPicPr>
          <p:cNvPr id="11268" name="Picture 14" descr="sexistadofmanbeatingwife The Most Disgustingly Sexist Ads Ive Ever Seen"/>
          <p:cNvPicPr>
            <a:picLocks noGrp="1" noChangeAspect="1" noChangeArrowheads="1"/>
          </p:cNvPicPr>
          <p:nvPr>
            <p:ph sz="half" idx="2"/>
          </p:nvPr>
        </p:nvPicPr>
        <p:blipFill>
          <a:blip r:embed="rId3" cstate="print"/>
          <a:srcRect/>
          <a:stretch>
            <a:fillRect/>
          </a:stretch>
        </p:blipFill>
        <p:spPr>
          <a:xfrm>
            <a:off x="990600" y="0"/>
            <a:ext cx="7467600" cy="6858000"/>
          </a:xfrm>
          <a:noFill/>
        </p:spPr>
      </p:pic>
      <p:sp>
        <p:nvSpPr>
          <p:cNvPr id="5" name="TextBox 4"/>
          <p:cNvSpPr txBox="1"/>
          <p:nvPr/>
        </p:nvSpPr>
        <p:spPr>
          <a:xfrm>
            <a:off x="7775848" y="5534561"/>
            <a:ext cx="1368152" cy="1323439"/>
          </a:xfrm>
          <a:prstGeom prst="rect">
            <a:avLst/>
          </a:prstGeom>
          <a:noFill/>
        </p:spPr>
        <p:txBody>
          <a:bodyPr wrap="square" rtlCol="0">
            <a:spAutoFit/>
          </a:bodyPr>
          <a:lstStyle/>
          <a:p>
            <a:r>
              <a:rPr lang="en-GB" sz="8000" b="1" dirty="0" smtClean="0">
                <a:effectLst>
                  <a:outerShdw blurRad="38100" dist="38100" dir="2700000" algn="tl">
                    <a:srgbClr val="000000">
                      <a:alpha val="43137"/>
                    </a:srgbClr>
                  </a:outerShdw>
                </a:effectLst>
              </a:rPr>
              <a:t>?</a:t>
            </a:r>
            <a:endParaRPr lang="en-GB" sz="80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DolceGabbanaAd"/>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7775848" y="5534561"/>
            <a:ext cx="1368152" cy="1323439"/>
          </a:xfrm>
          <a:prstGeom prst="rect">
            <a:avLst/>
          </a:prstGeom>
          <a:noFill/>
        </p:spPr>
        <p:txBody>
          <a:bodyPr wrap="square" rtlCol="0">
            <a:spAutoFit/>
          </a:bodyPr>
          <a:lstStyle/>
          <a:p>
            <a:r>
              <a:rPr lang="en-GB" sz="8000" b="1" dirty="0" smtClean="0">
                <a:effectLst>
                  <a:outerShdw blurRad="38100" dist="38100" dir="2700000" algn="tl">
                    <a:srgbClr val="000000">
                      <a:alpha val="43137"/>
                    </a:srgbClr>
                  </a:outerShdw>
                </a:effectLst>
              </a:rPr>
              <a:t>?</a:t>
            </a:r>
            <a:endParaRPr lang="en-GB" sz="80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roles3"/>
          <p:cNvPicPr>
            <a:picLocks noChangeAspect="1" noChangeArrowheads="1"/>
          </p:cNvPicPr>
          <p:nvPr/>
        </p:nvPicPr>
        <p:blipFill>
          <a:blip r:embed="rId2" cstate="print"/>
          <a:srcRect/>
          <a:stretch>
            <a:fillRect/>
          </a:stretch>
        </p:blipFill>
        <p:spPr bwMode="auto">
          <a:xfrm>
            <a:off x="1981200" y="152400"/>
            <a:ext cx="4691063" cy="6494463"/>
          </a:xfrm>
          <a:prstGeom prst="rect">
            <a:avLst/>
          </a:prstGeom>
          <a:noFill/>
          <a:ln w="9525">
            <a:noFill/>
            <a:miter lim="800000"/>
            <a:headEnd/>
            <a:tailEnd/>
          </a:ln>
        </p:spPr>
      </p:pic>
      <p:sp>
        <p:nvSpPr>
          <p:cNvPr id="3" name="TextBox 2"/>
          <p:cNvSpPr txBox="1"/>
          <p:nvPr/>
        </p:nvSpPr>
        <p:spPr>
          <a:xfrm>
            <a:off x="7775848" y="5534561"/>
            <a:ext cx="1368152" cy="1323439"/>
          </a:xfrm>
          <a:prstGeom prst="rect">
            <a:avLst/>
          </a:prstGeom>
          <a:noFill/>
        </p:spPr>
        <p:txBody>
          <a:bodyPr wrap="square" rtlCol="0">
            <a:spAutoFit/>
          </a:bodyPr>
          <a:lstStyle/>
          <a:p>
            <a:r>
              <a:rPr lang="en-GB" sz="8000" b="1" dirty="0" smtClean="0">
                <a:effectLst>
                  <a:outerShdw blurRad="38100" dist="38100" dir="2700000" algn="tl">
                    <a:srgbClr val="000000">
                      <a:alpha val="43137"/>
                    </a:srgbClr>
                  </a:outerShdw>
                </a:effectLst>
              </a:rPr>
              <a:t>?</a:t>
            </a:r>
            <a:endParaRPr lang="en-GB" sz="80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descr="dolce-gabbana-underwear-campaign"/>
          <p:cNvPicPr>
            <a:picLocks noChangeAspect="1" noChangeArrowheads="1"/>
          </p:cNvPicPr>
          <p:nvPr/>
        </p:nvPicPr>
        <p:blipFill>
          <a:blip r:embed="rId2" cstate="print"/>
          <a:srcRect/>
          <a:stretch>
            <a:fillRect/>
          </a:stretch>
        </p:blipFill>
        <p:spPr bwMode="auto">
          <a:xfrm>
            <a:off x="0" y="533400"/>
            <a:ext cx="9144000" cy="5843588"/>
          </a:xfrm>
          <a:prstGeom prst="rect">
            <a:avLst/>
          </a:prstGeom>
          <a:noFill/>
          <a:ln w="9525">
            <a:noFill/>
            <a:miter lim="800000"/>
            <a:headEnd/>
            <a:tailEnd/>
          </a:ln>
        </p:spPr>
      </p:pic>
      <p:sp>
        <p:nvSpPr>
          <p:cNvPr id="3" name="TextBox 2"/>
          <p:cNvSpPr txBox="1"/>
          <p:nvPr/>
        </p:nvSpPr>
        <p:spPr>
          <a:xfrm>
            <a:off x="7775848" y="5534561"/>
            <a:ext cx="1368152" cy="1323439"/>
          </a:xfrm>
          <a:prstGeom prst="rect">
            <a:avLst/>
          </a:prstGeom>
          <a:noFill/>
        </p:spPr>
        <p:txBody>
          <a:bodyPr wrap="square" rtlCol="0">
            <a:spAutoFit/>
          </a:bodyPr>
          <a:lstStyle/>
          <a:p>
            <a:r>
              <a:rPr lang="en-GB" sz="8000" b="1" dirty="0" smtClean="0">
                <a:effectLst>
                  <a:outerShdw blurRad="38100" dist="38100" dir="2700000" algn="tl">
                    <a:srgbClr val="000000">
                      <a:alpha val="43137"/>
                    </a:srgbClr>
                  </a:outerShdw>
                </a:effectLst>
              </a:rPr>
              <a:t>?</a:t>
            </a:r>
            <a:endParaRPr lang="en-GB" sz="80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179512" y="836712"/>
            <a:ext cx="7632848" cy="707886"/>
          </a:xfrm>
          <a:prstGeom prst="rect">
            <a:avLst/>
          </a:prstGeom>
          <a:noFill/>
        </p:spPr>
        <p:txBody>
          <a:bodyPr wrap="square" rtlCol="0">
            <a:spAutoFit/>
          </a:bodyPr>
          <a:lstStyle/>
          <a:p>
            <a:r>
              <a:rPr lang="en-GB" sz="3200" dirty="0" smtClean="0"/>
              <a:t>Focus on </a:t>
            </a:r>
            <a:r>
              <a:rPr lang="en-GB" sz="4000" b="1" dirty="0" smtClean="0">
                <a:solidFill>
                  <a:srgbClr val="FF0000"/>
                </a:solidFill>
              </a:rPr>
              <a:t>advertising</a:t>
            </a:r>
            <a:endParaRPr lang="en-GB" sz="4000" b="1" dirty="0">
              <a:solidFill>
                <a:srgbClr val="FF0000"/>
              </a:solidFill>
            </a:endParaRPr>
          </a:p>
        </p:txBody>
      </p:sp>
      <p:pic>
        <p:nvPicPr>
          <p:cNvPr id="1026" name="Picture 2"/>
          <p:cNvPicPr>
            <a:picLocks noChangeAspect="1" noChangeArrowheads="1"/>
          </p:cNvPicPr>
          <p:nvPr/>
        </p:nvPicPr>
        <p:blipFill>
          <a:blip r:embed="rId2" cstate="print"/>
          <a:srcRect l="23325" t="27950" r="43010" b="22700"/>
          <a:stretch>
            <a:fillRect/>
          </a:stretch>
        </p:blipFill>
        <p:spPr bwMode="auto">
          <a:xfrm>
            <a:off x="2699792" y="1556792"/>
            <a:ext cx="6264696" cy="5165626"/>
          </a:xfrm>
          <a:prstGeom prst="rect">
            <a:avLst/>
          </a:prstGeom>
          <a:noFill/>
          <a:ln w="9525">
            <a:noFill/>
            <a:miter lim="800000"/>
            <a:headEnd/>
            <a:tailEnd/>
          </a:ln>
        </p:spPr>
      </p:pic>
      <p:sp>
        <p:nvSpPr>
          <p:cNvPr id="7" name="TextBox 6"/>
          <p:cNvSpPr txBox="1"/>
          <p:nvPr/>
        </p:nvSpPr>
        <p:spPr>
          <a:xfrm>
            <a:off x="323528" y="1700808"/>
            <a:ext cx="2160240" cy="4893647"/>
          </a:xfrm>
          <a:prstGeom prst="rect">
            <a:avLst/>
          </a:prstGeom>
          <a:noFill/>
          <a:ln>
            <a:solidFill>
              <a:schemeClr val="tx1"/>
            </a:solidFill>
          </a:ln>
        </p:spPr>
        <p:txBody>
          <a:bodyPr wrap="square" rtlCol="0">
            <a:spAutoFit/>
          </a:bodyPr>
          <a:lstStyle/>
          <a:p>
            <a:r>
              <a:rPr lang="en-GB" dirty="0" smtClean="0"/>
              <a:t>Adverts are aimed at a gendered audience, telling us what it means to be a man or a woman. They use gender stereotypes intentionally as a short-hand.</a:t>
            </a:r>
            <a:endParaRPr lang="en-GB"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men-follow-a-womam-crative-ads"/>
          <p:cNvPicPr>
            <a:picLocks noChangeAspect="1" noChangeArrowheads="1"/>
          </p:cNvPicPr>
          <p:nvPr/>
        </p:nvPicPr>
        <p:blipFill>
          <a:blip r:embed="rId2" cstate="print"/>
          <a:srcRect/>
          <a:stretch>
            <a:fillRect/>
          </a:stretch>
        </p:blipFill>
        <p:spPr bwMode="auto">
          <a:xfrm>
            <a:off x="2133600" y="0"/>
            <a:ext cx="4960938" cy="6858000"/>
          </a:xfrm>
          <a:prstGeom prst="rect">
            <a:avLst/>
          </a:prstGeom>
          <a:noFill/>
          <a:ln w="9525">
            <a:noFill/>
            <a:miter lim="800000"/>
            <a:headEnd/>
            <a:tailEnd/>
          </a:ln>
        </p:spPr>
      </p:pic>
      <p:sp>
        <p:nvSpPr>
          <p:cNvPr id="3" name="TextBox 2"/>
          <p:cNvSpPr txBox="1"/>
          <p:nvPr/>
        </p:nvSpPr>
        <p:spPr>
          <a:xfrm>
            <a:off x="7775848" y="5534561"/>
            <a:ext cx="1368152" cy="1323439"/>
          </a:xfrm>
          <a:prstGeom prst="rect">
            <a:avLst/>
          </a:prstGeom>
          <a:noFill/>
        </p:spPr>
        <p:txBody>
          <a:bodyPr wrap="square" rtlCol="0">
            <a:spAutoFit/>
          </a:bodyPr>
          <a:lstStyle/>
          <a:p>
            <a:r>
              <a:rPr lang="en-GB" sz="8000" b="1" dirty="0" smtClean="0">
                <a:effectLst>
                  <a:outerShdw blurRad="38100" dist="38100" dir="2700000" algn="tl">
                    <a:srgbClr val="000000">
                      <a:alpha val="43137"/>
                    </a:srgbClr>
                  </a:outerShdw>
                </a:effectLst>
              </a:rPr>
              <a:t>?</a:t>
            </a:r>
            <a:endParaRPr lang="en-GB" sz="80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r>
              <a:rPr lang="en-GB" sz="2000" b="1" dirty="0" smtClean="0">
                <a:latin typeface="+mj-lt"/>
              </a:rPr>
              <a:t>AO2: </a:t>
            </a:r>
            <a:r>
              <a:rPr lang="en-GB" sz="2000" dirty="0" smtClean="0">
                <a:latin typeface="+mj-lt"/>
              </a:rPr>
              <a:t>Apply knowledge and understanding when analysing media products and processes, to show how meanings and responses are created. </a:t>
            </a:r>
          </a:p>
        </p:txBody>
      </p:sp>
      <p:sp>
        <p:nvSpPr>
          <p:cNvPr id="3" name="TextBox 2"/>
          <p:cNvSpPr txBox="1"/>
          <p:nvPr/>
        </p:nvSpPr>
        <p:spPr>
          <a:xfrm>
            <a:off x="323528" y="1124744"/>
            <a:ext cx="8280920" cy="4598182"/>
          </a:xfrm>
          <a:prstGeom prst="rect">
            <a:avLst/>
          </a:prstGeom>
          <a:noFill/>
        </p:spPr>
        <p:txBody>
          <a:bodyPr wrap="square" rtlCol="0">
            <a:spAutoFit/>
          </a:bodyPr>
          <a:lstStyle/>
          <a:p>
            <a:r>
              <a:rPr lang="en-GB" b="1" dirty="0" smtClean="0"/>
              <a:t>Homework: </a:t>
            </a:r>
            <a:r>
              <a:rPr lang="en-GB" dirty="0" smtClean="0"/>
              <a:t>Find an advert (moving image or print-based) that features one of </a:t>
            </a:r>
            <a:r>
              <a:rPr lang="en-GB" dirty="0" err="1" smtClean="0"/>
              <a:t>Goffman’s</a:t>
            </a:r>
            <a:r>
              <a:rPr lang="en-GB" dirty="0" smtClean="0"/>
              <a:t> codes in its representation of gender. </a:t>
            </a:r>
          </a:p>
          <a:p>
            <a:endParaRPr lang="en-GB" dirty="0" smtClean="0"/>
          </a:p>
          <a:p>
            <a:pPr marL="342900" indent="-342900">
              <a:spcBef>
                <a:spcPct val="20000"/>
              </a:spcBef>
              <a:buFontTx/>
              <a:buBlip>
                <a:blip r:embed="rId2"/>
              </a:buBlip>
            </a:pPr>
            <a:r>
              <a:rPr lang="en-US" altLang="zh-TW" sz="1800" b="1" dirty="0" smtClean="0">
                <a:solidFill>
                  <a:srgbClr val="A60000"/>
                </a:solidFill>
              </a:rPr>
              <a:t>Superiority, Domination &amp; Body Language:</a:t>
            </a:r>
            <a:r>
              <a:rPr lang="en-US" altLang="zh-TW" sz="1800" dirty="0" smtClean="0">
                <a:solidFill>
                  <a:srgbClr val="A60000"/>
                </a:solidFill>
              </a:rPr>
              <a:t> Men are shown in </a:t>
            </a:r>
            <a:r>
              <a:rPr lang="en-US" altLang="zh-TW" sz="1800" b="1" dirty="0" smtClean="0">
                <a:solidFill>
                  <a:srgbClr val="A60000"/>
                </a:solidFill>
              </a:rPr>
              <a:t>dominant</a:t>
            </a:r>
            <a:r>
              <a:rPr lang="en-US" altLang="zh-TW" sz="1800" dirty="0" smtClean="0">
                <a:solidFill>
                  <a:srgbClr val="A60000"/>
                </a:solidFill>
              </a:rPr>
              <a:t> positions and appear to be </a:t>
            </a:r>
            <a:r>
              <a:rPr lang="en-US" altLang="zh-TW" sz="1800" b="1" dirty="0" smtClean="0">
                <a:solidFill>
                  <a:srgbClr val="A60000"/>
                </a:solidFill>
              </a:rPr>
              <a:t>reflective of thought </a:t>
            </a:r>
            <a:r>
              <a:rPr lang="en-US" altLang="zh-TW" sz="1800" dirty="0" smtClean="0">
                <a:solidFill>
                  <a:srgbClr val="A60000"/>
                </a:solidFill>
              </a:rPr>
              <a:t>and </a:t>
            </a:r>
            <a:r>
              <a:rPr lang="en-US" altLang="zh-TW" sz="1800" b="1" dirty="0" smtClean="0">
                <a:solidFill>
                  <a:srgbClr val="A60000"/>
                </a:solidFill>
              </a:rPr>
              <a:t>intelligence</a:t>
            </a:r>
            <a:r>
              <a:rPr lang="en-US" altLang="zh-TW" sz="1800" dirty="0" smtClean="0">
                <a:solidFill>
                  <a:srgbClr val="A60000"/>
                </a:solidFill>
              </a:rPr>
              <a:t>. Women are physically portrayed </a:t>
            </a:r>
            <a:r>
              <a:rPr lang="en-US" altLang="zh-TW" sz="1800" b="1" dirty="0" smtClean="0">
                <a:solidFill>
                  <a:srgbClr val="A60000"/>
                </a:solidFill>
              </a:rPr>
              <a:t>in sexual or reclining poses </a:t>
            </a:r>
            <a:r>
              <a:rPr lang="en-US" altLang="zh-TW" sz="1800" dirty="0" smtClean="0">
                <a:solidFill>
                  <a:srgbClr val="A60000"/>
                </a:solidFill>
              </a:rPr>
              <a:t>with </a:t>
            </a:r>
            <a:r>
              <a:rPr lang="en-US" altLang="zh-TW" sz="1800" b="1" dirty="0" smtClean="0">
                <a:solidFill>
                  <a:srgbClr val="A60000"/>
                </a:solidFill>
              </a:rPr>
              <a:t>blank or inviting expressions</a:t>
            </a:r>
            <a:r>
              <a:rPr lang="en-US" altLang="zh-TW" sz="1800" dirty="0" smtClean="0">
                <a:solidFill>
                  <a:srgbClr val="A60000"/>
                </a:solidFill>
              </a:rPr>
              <a:t>.</a:t>
            </a:r>
            <a:r>
              <a:rPr lang="en-US" altLang="zh-TW" sz="1800" dirty="0" smtClean="0"/>
              <a:t> </a:t>
            </a:r>
            <a:endParaRPr lang="en-US" altLang="zh-TW" sz="1800" dirty="0" smtClean="0">
              <a:latin typeface="Times" pitchFamily="18" charset="0"/>
            </a:endParaRPr>
          </a:p>
          <a:p>
            <a:pPr marL="342900" indent="-342900">
              <a:spcBef>
                <a:spcPct val="20000"/>
              </a:spcBef>
              <a:buFontTx/>
              <a:buBlip>
                <a:blip r:embed="rId2"/>
              </a:buBlip>
            </a:pPr>
            <a:r>
              <a:rPr lang="en-US" altLang="zh-TW" sz="1800" b="1" dirty="0" smtClean="0">
                <a:solidFill>
                  <a:srgbClr val="4F2796"/>
                </a:solidFill>
              </a:rPr>
              <a:t>Dismemberment:</a:t>
            </a:r>
            <a:r>
              <a:rPr lang="en-US" altLang="zh-TW" sz="1800" dirty="0" smtClean="0">
                <a:solidFill>
                  <a:srgbClr val="4F2796"/>
                </a:solidFill>
              </a:rPr>
              <a:t> On females, </a:t>
            </a:r>
            <a:r>
              <a:rPr lang="en-US" altLang="zh-TW" sz="1800" b="1" dirty="0" smtClean="0">
                <a:solidFill>
                  <a:srgbClr val="4F2796"/>
                </a:solidFill>
              </a:rPr>
              <a:t>parts of the body </a:t>
            </a:r>
            <a:r>
              <a:rPr lang="en-US" altLang="zh-TW" sz="1800" dirty="0" smtClean="0">
                <a:solidFill>
                  <a:srgbClr val="4F2796"/>
                </a:solidFill>
              </a:rPr>
              <a:t>such as legs, chest, etc., are used, rather than the full body. This is often applied to sell products which are not related to the body.</a:t>
            </a:r>
            <a:endParaRPr lang="en-US" altLang="zh-TW" sz="1800" dirty="0" smtClean="0">
              <a:latin typeface="Times" pitchFamily="18" charset="0"/>
            </a:endParaRPr>
          </a:p>
          <a:p>
            <a:pPr marL="342900" indent="-342900">
              <a:spcBef>
                <a:spcPct val="20000"/>
              </a:spcBef>
              <a:buFontTx/>
              <a:buBlip>
                <a:blip r:embed="rId2"/>
              </a:buBlip>
            </a:pPr>
            <a:r>
              <a:rPr lang="en-US" altLang="zh-TW" sz="1800" b="1" dirty="0" smtClean="0">
                <a:solidFill>
                  <a:srgbClr val="297161"/>
                </a:solidFill>
              </a:rPr>
              <a:t>The Voice-Over Authority:</a:t>
            </a:r>
            <a:r>
              <a:rPr lang="en-US" altLang="zh-TW" sz="1800" dirty="0" smtClean="0">
                <a:solidFill>
                  <a:srgbClr val="297161"/>
                </a:solidFill>
              </a:rPr>
              <a:t> In moving image advertisements, </a:t>
            </a:r>
            <a:r>
              <a:rPr lang="en-US" altLang="zh-TW" sz="1800" b="1" dirty="0" smtClean="0">
                <a:solidFill>
                  <a:srgbClr val="297161"/>
                </a:solidFill>
              </a:rPr>
              <a:t>male voices are used as voice-overs </a:t>
            </a:r>
            <a:r>
              <a:rPr lang="en-US" altLang="zh-TW" sz="1800" dirty="0" smtClean="0">
                <a:solidFill>
                  <a:srgbClr val="297161"/>
                </a:solidFill>
              </a:rPr>
              <a:t>in commercials rather than females.</a:t>
            </a:r>
            <a:r>
              <a:rPr lang="en-US" altLang="zh-TW" sz="1800" dirty="0" smtClean="0"/>
              <a:t> </a:t>
            </a:r>
            <a:endParaRPr kumimoji="1" lang="en-US" altLang="zh-TW" sz="1800" dirty="0" smtClean="0"/>
          </a:p>
          <a:p>
            <a:pPr>
              <a:buFont typeface="Arial" pitchFamily="34" charset="0"/>
              <a:buChar char="•"/>
            </a:pPr>
            <a:endParaRPr lang="en-GB" dirty="0"/>
          </a:p>
        </p:txBody>
      </p:sp>
      <p:sp>
        <p:nvSpPr>
          <p:cNvPr id="4" name="TextBox 3"/>
          <p:cNvSpPr txBox="1"/>
          <p:nvPr/>
        </p:nvSpPr>
        <p:spPr>
          <a:xfrm>
            <a:off x="179512" y="5517232"/>
            <a:ext cx="8856984" cy="1154162"/>
          </a:xfrm>
          <a:prstGeom prst="rect">
            <a:avLst/>
          </a:prstGeom>
          <a:noFill/>
          <a:ln>
            <a:solidFill>
              <a:schemeClr val="tx1"/>
            </a:solidFill>
          </a:ln>
        </p:spPr>
        <p:txBody>
          <a:bodyPr wrap="square" rtlCol="0">
            <a:spAutoFit/>
          </a:bodyPr>
          <a:lstStyle/>
          <a:p>
            <a:r>
              <a:rPr lang="en-GB" sz="2300" dirty="0" smtClean="0"/>
              <a:t>Write a short analysis (500 words max) on your chosen advert, exploring how it reinforces or challenges typical gender roles. Use </a:t>
            </a:r>
            <a:r>
              <a:rPr lang="en-GB" sz="2300" dirty="0" err="1" smtClean="0"/>
              <a:t>Goffman’s</a:t>
            </a:r>
            <a:r>
              <a:rPr lang="en-GB" sz="2300" dirty="0" smtClean="0"/>
              <a:t> codes and apply a theoretical viewpoint if you can.</a:t>
            </a:r>
            <a:endParaRPr lang="en-GB" sz="23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descr="http://www.naijastories.com/wp-content/uploads/2012/07/1024-eyes.jpg"/>
          <p:cNvPicPr>
            <a:picLocks noChangeAspect="1" noChangeArrowheads="1"/>
          </p:cNvPicPr>
          <p:nvPr/>
        </p:nvPicPr>
        <p:blipFill>
          <a:blip r:embed="rId2" cstate="print"/>
          <a:srcRect l="2390" r="3518" b="3800"/>
          <a:stretch>
            <a:fillRect/>
          </a:stretch>
        </p:blipFill>
        <p:spPr bwMode="auto">
          <a:xfrm>
            <a:off x="5292080" y="3429000"/>
            <a:ext cx="3851920" cy="2952328"/>
          </a:xfrm>
          <a:prstGeom prst="rect">
            <a:avLst/>
          </a:prstGeom>
          <a:noFill/>
        </p:spPr>
      </p:pic>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467544" y="908720"/>
            <a:ext cx="7848872" cy="1323439"/>
          </a:xfrm>
          <a:prstGeom prst="rect">
            <a:avLst/>
          </a:prstGeom>
          <a:noFill/>
        </p:spPr>
        <p:txBody>
          <a:bodyPr wrap="square" rtlCol="0">
            <a:spAutoFit/>
          </a:bodyPr>
          <a:lstStyle/>
          <a:p>
            <a:r>
              <a:rPr lang="en-GB" sz="4000" b="1" dirty="0" smtClean="0"/>
              <a:t>Laura Mulvey, objectification and ‘the gaze’.</a:t>
            </a:r>
            <a:endParaRPr lang="en-GB" sz="4000" b="1" dirty="0"/>
          </a:p>
        </p:txBody>
      </p:sp>
      <p:sp>
        <p:nvSpPr>
          <p:cNvPr id="5" name="TextBox 4"/>
          <p:cNvSpPr txBox="1"/>
          <p:nvPr/>
        </p:nvSpPr>
        <p:spPr>
          <a:xfrm>
            <a:off x="251520" y="2564904"/>
            <a:ext cx="8712968" cy="4154984"/>
          </a:xfrm>
          <a:prstGeom prst="rect">
            <a:avLst/>
          </a:prstGeom>
          <a:noFill/>
        </p:spPr>
        <p:txBody>
          <a:bodyPr wrap="square" rtlCol="0">
            <a:spAutoFit/>
          </a:bodyPr>
          <a:lstStyle/>
          <a:p>
            <a:r>
              <a:rPr lang="en-GB" dirty="0" smtClean="0"/>
              <a:t>The concept of ‘gaze’ is one that deals with how an audience views the people presented.</a:t>
            </a:r>
          </a:p>
          <a:p>
            <a:endParaRPr lang="en-GB" dirty="0" smtClean="0"/>
          </a:p>
          <a:p>
            <a:r>
              <a:rPr lang="en-GB" dirty="0" smtClean="0"/>
              <a:t>When considering gender representation, the main concerns are: </a:t>
            </a:r>
          </a:p>
          <a:p>
            <a:endParaRPr lang="en-GB" dirty="0" smtClean="0"/>
          </a:p>
          <a:p>
            <a:pPr>
              <a:buFont typeface="Arial" pitchFamily="34" charset="0"/>
              <a:buChar char="•"/>
            </a:pPr>
            <a:r>
              <a:rPr lang="en-GB" dirty="0" smtClean="0"/>
              <a:t> how men look at women</a:t>
            </a:r>
          </a:p>
          <a:p>
            <a:pPr>
              <a:buFont typeface="Arial" pitchFamily="34" charset="0"/>
              <a:buChar char="•"/>
            </a:pPr>
            <a:r>
              <a:rPr lang="en-GB" dirty="0" smtClean="0"/>
              <a:t> how women look at themselves</a:t>
            </a:r>
          </a:p>
          <a:p>
            <a:pPr>
              <a:buFont typeface="Arial" pitchFamily="34" charset="0"/>
              <a:buChar char="•"/>
            </a:pPr>
            <a:r>
              <a:rPr lang="en-GB" dirty="0" smtClean="0"/>
              <a:t> how women look at other women </a:t>
            </a:r>
          </a:p>
          <a:p>
            <a:endParaRPr lang="en-GB" dirty="0" smtClean="0"/>
          </a:p>
          <a:p>
            <a:endParaRPr lang="en-GB"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28600" y="228600"/>
            <a:ext cx="8686800" cy="1219200"/>
          </a:xfrm>
        </p:spPr>
        <p:txBody>
          <a:bodyPr/>
          <a:lstStyle/>
          <a:p>
            <a:pPr eaLnBrk="1" hangingPunct="1">
              <a:buFontTx/>
              <a:buNone/>
            </a:pPr>
            <a:r>
              <a:rPr lang="en-GB" sz="2400" smtClean="0"/>
              <a:t>	</a:t>
            </a:r>
            <a:r>
              <a:rPr lang="en-GB" sz="2400" smtClean="0">
                <a:solidFill>
                  <a:schemeClr val="tx2"/>
                </a:solidFill>
                <a:latin typeface="Arial" charset="0"/>
              </a:rPr>
              <a:t>Thinking about what we’ve just found out, what are the connotations of ‘the gaze’ of these women? </a:t>
            </a:r>
            <a:endParaRPr lang="en-GB" sz="2400" smtClean="0">
              <a:solidFill>
                <a:schemeClr val="tx2"/>
              </a:solidFill>
            </a:endParaRPr>
          </a:p>
        </p:txBody>
      </p:sp>
      <p:pic>
        <p:nvPicPr>
          <p:cNvPr id="13315" name="Picture 4" descr="C:\Documents and Settings\HP_Administrator\Desktop\Aiysha.jpg"/>
          <p:cNvPicPr>
            <a:picLocks noChangeAspect="1" noChangeArrowheads="1"/>
          </p:cNvPicPr>
          <p:nvPr/>
        </p:nvPicPr>
        <p:blipFill>
          <a:blip r:embed="rId3" cstate="print"/>
          <a:srcRect/>
          <a:stretch>
            <a:fillRect/>
          </a:stretch>
        </p:blipFill>
        <p:spPr bwMode="auto">
          <a:xfrm>
            <a:off x="304800" y="1600200"/>
            <a:ext cx="2895600" cy="1916113"/>
          </a:xfrm>
          <a:prstGeom prst="rect">
            <a:avLst/>
          </a:prstGeom>
          <a:noFill/>
          <a:ln w="9525">
            <a:noFill/>
            <a:miter lim="800000"/>
            <a:headEnd/>
            <a:tailEnd/>
          </a:ln>
        </p:spPr>
      </p:pic>
      <p:pic>
        <p:nvPicPr>
          <p:cNvPr id="13316" name="Picture 5" descr="C:\Documents and Settings\HP_Administrator\Desktop\beautiful_woman.jpg"/>
          <p:cNvPicPr>
            <a:picLocks noChangeAspect="1" noChangeArrowheads="1"/>
          </p:cNvPicPr>
          <p:nvPr/>
        </p:nvPicPr>
        <p:blipFill>
          <a:blip r:embed="rId4" cstate="print"/>
          <a:srcRect/>
          <a:stretch>
            <a:fillRect/>
          </a:stretch>
        </p:blipFill>
        <p:spPr bwMode="auto">
          <a:xfrm>
            <a:off x="6705600" y="1143000"/>
            <a:ext cx="2209800" cy="3314700"/>
          </a:xfrm>
          <a:prstGeom prst="rect">
            <a:avLst/>
          </a:prstGeom>
          <a:noFill/>
          <a:ln w="9525">
            <a:noFill/>
            <a:miter lim="800000"/>
            <a:headEnd/>
            <a:tailEnd/>
          </a:ln>
        </p:spPr>
      </p:pic>
      <p:pic>
        <p:nvPicPr>
          <p:cNvPr id="13317" name="Picture 6" descr="C:\Documents and Settings\HP_Administrator\Desktop\beautymark.jpg"/>
          <p:cNvPicPr>
            <a:picLocks noChangeAspect="1" noChangeArrowheads="1"/>
          </p:cNvPicPr>
          <p:nvPr/>
        </p:nvPicPr>
        <p:blipFill>
          <a:blip r:embed="rId5" cstate="print"/>
          <a:srcRect/>
          <a:stretch>
            <a:fillRect/>
          </a:stretch>
        </p:blipFill>
        <p:spPr bwMode="auto">
          <a:xfrm>
            <a:off x="5638800" y="3962400"/>
            <a:ext cx="2535238" cy="2654300"/>
          </a:xfrm>
          <a:prstGeom prst="rect">
            <a:avLst/>
          </a:prstGeom>
          <a:noFill/>
          <a:ln w="9525">
            <a:noFill/>
            <a:miter lim="800000"/>
            <a:headEnd/>
            <a:tailEnd/>
          </a:ln>
        </p:spPr>
      </p:pic>
      <p:pic>
        <p:nvPicPr>
          <p:cNvPr id="13318" name="Picture 7" descr="C:\Documents and Settings\HP_Administrator\Desktop\eyes_down.jpg"/>
          <p:cNvPicPr>
            <a:picLocks noChangeAspect="1" noChangeArrowheads="1"/>
          </p:cNvPicPr>
          <p:nvPr/>
        </p:nvPicPr>
        <p:blipFill>
          <a:blip r:embed="rId6" cstate="print"/>
          <a:srcRect/>
          <a:stretch>
            <a:fillRect/>
          </a:stretch>
        </p:blipFill>
        <p:spPr bwMode="auto">
          <a:xfrm>
            <a:off x="2819400" y="1371600"/>
            <a:ext cx="3676650" cy="2419350"/>
          </a:xfrm>
          <a:prstGeom prst="rect">
            <a:avLst/>
          </a:prstGeom>
          <a:noFill/>
          <a:ln w="9525">
            <a:noFill/>
            <a:miter lim="800000"/>
            <a:headEnd/>
            <a:tailEnd/>
          </a:ln>
        </p:spPr>
      </p:pic>
      <p:pic>
        <p:nvPicPr>
          <p:cNvPr id="13319" name="Picture 8" descr="C:\Documents and Settings\HP_Administrator\Desktop\top.gaze.jpg"/>
          <p:cNvPicPr>
            <a:picLocks noChangeAspect="1" noChangeArrowheads="1"/>
          </p:cNvPicPr>
          <p:nvPr/>
        </p:nvPicPr>
        <p:blipFill>
          <a:blip r:embed="rId7" cstate="print"/>
          <a:srcRect/>
          <a:stretch>
            <a:fillRect/>
          </a:stretch>
        </p:blipFill>
        <p:spPr bwMode="auto">
          <a:xfrm>
            <a:off x="3657600" y="4114800"/>
            <a:ext cx="1524000" cy="2286000"/>
          </a:xfrm>
          <a:prstGeom prst="rect">
            <a:avLst/>
          </a:prstGeom>
          <a:noFill/>
          <a:ln w="9525">
            <a:noFill/>
            <a:miter lim="800000"/>
            <a:headEnd/>
            <a:tailEnd/>
          </a:ln>
        </p:spPr>
      </p:pic>
      <p:pic>
        <p:nvPicPr>
          <p:cNvPr id="13320" name="Picture 9" descr="C:\Documents and Settings\HP_Administrator\Desktop\no_male_gaze.jpg"/>
          <p:cNvPicPr>
            <a:picLocks noChangeAspect="1" noChangeArrowheads="1"/>
          </p:cNvPicPr>
          <p:nvPr/>
        </p:nvPicPr>
        <p:blipFill>
          <a:blip r:embed="rId8" cstate="print"/>
          <a:srcRect/>
          <a:stretch>
            <a:fillRect/>
          </a:stretch>
        </p:blipFill>
        <p:spPr bwMode="auto">
          <a:xfrm>
            <a:off x="914400" y="3581400"/>
            <a:ext cx="2236788" cy="3081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179512" y="980728"/>
            <a:ext cx="8686800" cy="5562600"/>
          </a:xfrm>
        </p:spPr>
        <p:txBody>
          <a:bodyPr/>
          <a:lstStyle/>
          <a:p>
            <a:pPr eaLnBrk="1" hangingPunct="1">
              <a:lnSpc>
                <a:spcPct val="90000"/>
              </a:lnSpc>
              <a:buFontTx/>
              <a:buNone/>
            </a:pPr>
            <a:r>
              <a:rPr lang="en-GB" sz="2800" dirty="0" smtClean="0">
                <a:latin typeface="Arial" charset="0"/>
              </a:rPr>
              <a:t>	</a:t>
            </a:r>
            <a:r>
              <a:rPr lang="en-GB" sz="2800" dirty="0" smtClean="0">
                <a:solidFill>
                  <a:schemeClr val="tx2"/>
                </a:solidFill>
                <a:latin typeface="Arial" charset="0"/>
              </a:rPr>
              <a:t>Laura Mulvey is a British feminist film theorist. In her 1973 essay </a:t>
            </a:r>
            <a:r>
              <a:rPr lang="en-GB" sz="2800" i="1" dirty="0" smtClean="0">
                <a:solidFill>
                  <a:schemeClr val="tx2"/>
                </a:solidFill>
                <a:latin typeface="Arial" charset="0"/>
              </a:rPr>
              <a:t>Visual Pleasure and Narrative Cinema s</a:t>
            </a:r>
            <a:r>
              <a:rPr lang="en-GB" sz="2800" dirty="0" smtClean="0">
                <a:solidFill>
                  <a:schemeClr val="tx2"/>
                </a:solidFill>
                <a:latin typeface="Arial" charset="0"/>
              </a:rPr>
              <a:t>he argued that classic Hollywood cinema puts the spectator in a masculine position, with the figure of the woman on screen as the </a:t>
            </a:r>
            <a:r>
              <a:rPr lang="en-GB" sz="2800" b="1" dirty="0" smtClean="0">
                <a:solidFill>
                  <a:schemeClr val="tx2"/>
                </a:solidFill>
                <a:latin typeface="Arial" charset="0"/>
              </a:rPr>
              <a:t>object </a:t>
            </a:r>
            <a:r>
              <a:rPr lang="en-GB" sz="2800" dirty="0" smtClean="0">
                <a:solidFill>
                  <a:schemeClr val="tx2"/>
                </a:solidFill>
                <a:latin typeface="Arial" charset="0"/>
              </a:rPr>
              <a:t>of desire. </a:t>
            </a:r>
          </a:p>
          <a:p>
            <a:pPr eaLnBrk="1" hangingPunct="1">
              <a:lnSpc>
                <a:spcPct val="90000"/>
              </a:lnSpc>
              <a:buFontTx/>
              <a:buNone/>
            </a:pPr>
            <a:endParaRPr lang="en-GB" sz="2800" dirty="0" smtClean="0">
              <a:solidFill>
                <a:schemeClr val="tx2"/>
              </a:solidFill>
              <a:latin typeface="Arial" charset="0"/>
            </a:endParaRPr>
          </a:p>
          <a:p>
            <a:pPr eaLnBrk="1" hangingPunct="1">
              <a:lnSpc>
                <a:spcPct val="90000"/>
              </a:lnSpc>
              <a:buFontTx/>
              <a:buNone/>
            </a:pPr>
            <a:r>
              <a:rPr lang="en-GB" sz="2800" dirty="0" smtClean="0">
                <a:solidFill>
                  <a:schemeClr val="tx2"/>
                </a:solidFill>
                <a:latin typeface="Arial" charset="0"/>
              </a:rPr>
              <a:t>	Because the viewer is gendered as male (even if she’s a woman!) the woman on the screen is ‘controlled’ and made an ‘object’ of male desire. </a:t>
            </a:r>
          </a:p>
          <a:p>
            <a:pPr eaLnBrk="1" hangingPunct="1">
              <a:lnSpc>
                <a:spcPct val="90000"/>
              </a:lnSpc>
              <a:buFontTx/>
              <a:buNone/>
            </a:pPr>
            <a:endParaRPr lang="en-GB" sz="2800" dirty="0" smtClean="0">
              <a:solidFill>
                <a:schemeClr val="tx2"/>
              </a:solidFill>
              <a:latin typeface="Arial" charset="0"/>
            </a:endParaRPr>
          </a:p>
          <a:p>
            <a:pPr eaLnBrk="1" hangingPunct="1">
              <a:lnSpc>
                <a:spcPct val="90000"/>
              </a:lnSpc>
              <a:buFontTx/>
              <a:buNone/>
            </a:pPr>
            <a:r>
              <a:rPr lang="en-GB" sz="2800" dirty="0" smtClean="0">
                <a:solidFill>
                  <a:schemeClr val="tx2"/>
                </a:solidFill>
                <a:latin typeface="Arial" charset="0"/>
              </a:rPr>
              <a:t>	Let’s explore this a little further… </a:t>
            </a:r>
            <a:r>
              <a:rPr lang="en-GB" sz="800" dirty="0" smtClean="0">
                <a:solidFill>
                  <a:schemeClr val="tx2"/>
                </a:solidFill>
                <a:latin typeface="Arial" charset="0"/>
              </a:rPr>
              <a:t>*(constructed by the gaze)</a:t>
            </a:r>
            <a:r>
              <a:rPr lang="en-GB" sz="800" dirty="0" smtClean="0">
                <a:latin typeface="Arial" charset="0"/>
              </a:rPr>
              <a:t>	</a:t>
            </a:r>
          </a:p>
          <a:p>
            <a:pPr eaLnBrk="1" hangingPunct="1">
              <a:lnSpc>
                <a:spcPct val="90000"/>
              </a:lnSpc>
              <a:buFontTx/>
              <a:buNone/>
            </a:pPr>
            <a:r>
              <a:rPr lang="en-GB" sz="2800" dirty="0" smtClean="0">
                <a:latin typeface="Arial" charset="0"/>
              </a:rPr>
              <a:t>	</a:t>
            </a:r>
          </a:p>
        </p:txBody>
      </p:sp>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3568" y="548680"/>
            <a:ext cx="7772400" cy="1143000"/>
          </a:xfrm>
        </p:spPr>
        <p:txBody>
          <a:bodyPr/>
          <a:lstStyle/>
          <a:p>
            <a:pPr eaLnBrk="1" hangingPunct="1"/>
            <a:r>
              <a:rPr lang="en-GB" sz="3600" dirty="0" smtClean="0">
                <a:latin typeface="Arial" charset="0"/>
              </a:rPr>
              <a:t>Why is the audience ‘male’?</a:t>
            </a:r>
          </a:p>
        </p:txBody>
      </p:sp>
      <p:sp>
        <p:nvSpPr>
          <p:cNvPr id="15363" name="Rectangle 3"/>
          <p:cNvSpPr>
            <a:spLocks noGrp="1" noChangeArrowheads="1"/>
          </p:cNvSpPr>
          <p:nvPr>
            <p:ph type="body" idx="1"/>
          </p:nvPr>
        </p:nvSpPr>
        <p:spPr>
          <a:xfrm>
            <a:off x="251520" y="1700808"/>
            <a:ext cx="8610600" cy="5410200"/>
          </a:xfrm>
        </p:spPr>
        <p:txBody>
          <a:bodyPr/>
          <a:lstStyle/>
          <a:p>
            <a:pPr eaLnBrk="1" hangingPunct="1">
              <a:buFontTx/>
              <a:buNone/>
            </a:pPr>
            <a:r>
              <a:rPr lang="en-GB" sz="1800" i="1" dirty="0" smtClean="0">
                <a:latin typeface="Arial" charset="0"/>
                <a:cs typeface="Times New Roman" pitchFamily="18" charset="0"/>
              </a:rPr>
              <a:t>	</a:t>
            </a:r>
            <a:r>
              <a:rPr lang="en-GB" sz="1800" i="1" dirty="0" smtClean="0">
                <a:solidFill>
                  <a:schemeClr val="tx2"/>
                </a:solidFill>
                <a:latin typeface="Arial" charset="0"/>
                <a:cs typeface="Times New Roman" pitchFamily="18" charset="0"/>
              </a:rPr>
              <a:t>"In a world ordered by sexual imbalance, pleasure in looking has been split between active/male and passive/female"</a:t>
            </a:r>
          </a:p>
          <a:p>
            <a:pPr eaLnBrk="1" hangingPunct="1">
              <a:buFontTx/>
              <a:buNone/>
            </a:pPr>
            <a:r>
              <a:rPr lang="en-GB" sz="1800" i="1" dirty="0" smtClean="0">
                <a:solidFill>
                  <a:schemeClr val="tx2"/>
                </a:solidFill>
                <a:latin typeface="Arial" charset="0"/>
              </a:rPr>
              <a:t>	</a:t>
            </a:r>
          </a:p>
          <a:p>
            <a:pPr eaLnBrk="1" hangingPunct="1">
              <a:buFontTx/>
              <a:buNone/>
            </a:pPr>
            <a:r>
              <a:rPr lang="en-GB" sz="1800" i="1" dirty="0" smtClean="0">
                <a:solidFill>
                  <a:schemeClr val="tx2"/>
                </a:solidFill>
                <a:latin typeface="Arial" charset="0"/>
              </a:rPr>
              <a:t>	</a:t>
            </a:r>
            <a:r>
              <a:rPr lang="en-GB" sz="2000" dirty="0" smtClean="0">
                <a:solidFill>
                  <a:schemeClr val="tx2"/>
                </a:solidFill>
                <a:latin typeface="Arial" charset="0"/>
              </a:rPr>
              <a:t>1. Historic power roles: directors tend to be male, thus presenting a ‘male’ representation of their subject. Therefore, even if you’re a woman, you’re seeing the world of the film through a man’s eyes.</a:t>
            </a:r>
          </a:p>
          <a:p>
            <a:pPr eaLnBrk="1" hangingPunct="1">
              <a:buFontTx/>
              <a:buNone/>
            </a:pPr>
            <a:endParaRPr lang="en-GB" sz="1800" i="1" dirty="0" smtClean="0">
              <a:solidFill>
                <a:schemeClr val="tx2"/>
              </a:solidFill>
              <a:latin typeface="Arial" charset="0"/>
            </a:endParaRPr>
          </a:p>
          <a:p>
            <a:pPr eaLnBrk="1" hangingPunct="1">
              <a:buFontTx/>
              <a:buNone/>
            </a:pPr>
            <a:r>
              <a:rPr lang="en-GB" sz="1800" i="1" dirty="0" smtClean="0">
                <a:solidFill>
                  <a:schemeClr val="tx2"/>
                </a:solidFill>
                <a:latin typeface="Arial" charset="0"/>
              </a:rPr>
              <a:t>	</a:t>
            </a:r>
            <a:r>
              <a:rPr lang="en-GB" sz="2000" i="1" dirty="0" smtClean="0">
                <a:solidFill>
                  <a:schemeClr val="tx2"/>
                </a:solidFill>
                <a:latin typeface="Arial" charset="0"/>
              </a:rPr>
              <a:t>2.</a:t>
            </a:r>
            <a:r>
              <a:rPr lang="en-GB" sz="1800" i="1" dirty="0" smtClean="0">
                <a:solidFill>
                  <a:schemeClr val="tx2"/>
                </a:solidFill>
                <a:latin typeface="Arial" charset="0"/>
              </a:rPr>
              <a:t>  </a:t>
            </a:r>
            <a:r>
              <a:rPr lang="en-GB" sz="2000" dirty="0" smtClean="0">
                <a:solidFill>
                  <a:schemeClr val="tx2"/>
                </a:solidFill>
                <a:latin typeface="Arial" charset="0"/>
              </a:rPr>
              <a:t>Viewers are encouraged to identify with the protagonist of the film who, more often than not, is a man. Therefore, even if you’re a woman, you’re identifying with a man’s view of the cinematic world.</a:t>
            </a:r>
          </a:p>
          <a:p>
            <a:pPr eaLnBrk="1" hangingPunct="1">
              <a:buFontTx/>
              <a:buNone/>
            </a:pPr>
            <a:endParaRPr lang="en-GB" sz="2000" dirty="0" smtClean="0">
              <a:solidFill>
                <a:schemeClr val="tx2"/>
              </a:solidFill>
              <a:latin typeface="Arial" charset="0"/>
            </a:endParaRPr>
          </a:p>
          <a:p>
            <a:pPr eaLnBrk="1" hangingPunct="1">
              <a:buFontTx/>
              <a:buNone/>
            </a:pPr>
            <a:r>
              <a:rPr lang="en-GB" sz="2000" dirty="0" smtClean="0">
                <a:solidFill>
                  <a:schemeClr val="tx2"/>
                </a:solidFill>
                <a:latin typeface="Arial" charset="0"/>
              </a:rPr>
              <a:t>	In both these examples, the ‘male’ is </a:t>
            </a:r>
            <a:r>
              <a:rPr lang="en-GB" sz="2000" b="1" dirty="0" smtClean="0">
                <a:solidFill>
                  <a:schemeClr val="tx2"/>
                </a:solidFill>
                <a:latin typeface="Arial" charset="0"/>
              </a:rPr>
              <a:t>active </a:t>
            </a:r>
            <a:r>
              <a:rPr lang="en-GB" sz="2000" dirty="0" smtClean="0">
                <a:solidFill>
                  <a:schemeClr val="tx2"/>
                </a:solidFill>
                <a:latin typeface="Arial" charset="0"/>
              </a:rPr>
              <a:t>(the one doing the looking) and the ‘female’ is </a:t>
            </a:r>
            <a:r>
              <a:rPr lang="en-GB" sz="2000" b="1" dirty="0" smtClean="0">
                <a:solidFill>
                  <a:schemeClr val="tx2"/>
                </a:solidFill>
                <a:latin typeface="Arial" charset="0"/>
              </a:rPr>
              <a:t>passive</a:t>
            </a:r>
            <a:r>
              <a:rPr lang="en-GB" sz="2000" dirty="0" smtClean="0">
                <a:solidFill>
                  <a:schemeClr val="tx2"/>
                </a:solidFill>
                <a:latin typeface="Arial" charset="0"/>
              </a:rPr>
              <a:t> (the one being looked at). Male characters may also be looked at, but it is still a male viewpoint.</a:t>
            </a:r>
          </a:p>
        </p:txBody>
      </p:sp>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1560" y="836712"/>
            <a:ext cx="7772400" cy="642938"/>
          </a:xfrm>
        </p:spPr>
        <p:txBody>
          <a:bodyPr/>
          <a:lstStyle/>
          <a:p>
            <a:r>
              <a:rPr lang="en-GB" dirty="0" err="1" smtClean="0"/>
              <a:t>Mulvey’s</a:t>
            </a:r>
            <a:r>
              <a:rPr lang="en-GB" dirty="0" smtClean="0"/>
              <a:t> Argument</a:t>
            </a:r>
          </a:p>
        </p:txBody>
      </p:sp>
      <p:sp>
        <p:nvSpPr>
          <p:cNvPr id="16387" name="Content Placeholder 2"/>
          <p:cNvSpPr>
            <a:spLocks noGrp="1"/>
          </p:cNvSpPr>
          <p:nvPr>
            <p:ph idx="1"/>
          </p:nvPr>
        </p:nvSpPr>
        <p:spPr>
          <a:xfrm>
            <a:off x="395536" y="1643062"/>
            <a:ext cx="8358188" cy="5214938"/>
          </a:xfrm>
        </p:spPr>
        <p:txBody>
          <a:bodyPr/>
          <a:lstStyle/>
          <a:p>
            <a:pPr>
              <a:buFontTx/>
              <a:buNone/>
            </a:pPr>
            <a:r>
              <a:rPr lang="en-US" sz="2800" dirty="0" smtClean="0">
                <a:solidFill>
                  <a:schemeClr val="tx2"/>
                </a:solidFill>
              </a:rPr>
              <a:t>	In “Visual Pleasure and Narrative Cinema” Laura </a:t>
            </a:r>
            <a:r>
              <a:rPr lang="en-US" sz="2800" dirty="0" err="1" smtClean="0">
                <a:solidFill>
                  <a:schemeClr val="tx2"/>
                </a:solidFill>
              </a:rPr>
              <a:t>Mulvey</a:t>
            </a:r>
            <a:r>
              <a:rPr lang="en-US" sz="2800" dirty="0" smtClean="0">
                <a:solidFill>
                  <a:schemeClr val="tx2"/>
                </a:solidFill>
              </a:rPr>
              <a:t> argues for the concept of a </a:t>
            </a:r>
            <a:r>
              <a:rPr lang="en-US" sz="2800" b="1" dirty="0" smtClean="0">
                <a:solidFill>
                  <a:schemeClr val="tx2"/>
                </a:solidFill>
              </a:rPr>
              <a:t>“male gaze”</a:t>
            </a:r>
            <a:r>
              <a:rPr lang="en-US" sz="2800" dirty="0" smtClean="0">
                <a:solidFill>
                  <a:schemeClr val="tx2"/>
                </a:solidFill>
              </a:rPr>
              <a:t>.</a:t>
            </a:r>
            <a:r>
              <a:rPr lang="en-US" sz="2800" b="1" dirty="0" smtClean="0">
                <a:solidFill>
                  <a:schemeClr val="tx2"/>
                </a:solidFill>
              </a:rPr>
              <a:t> </a:t>
            </a:r>
            <a:r>
              <a:rPr lang="en-US" sz="2800" dirty="0" smtClean="0">
                <a:solidFill>
                  <a:schemeClr val="tx2"/>
                </a:solidFill>
              </a:rPr>
              <a:t>The audience is required to see the action and characters of a text through the perspective of a heterosexual man; the camera lingers on the curves of the female body, and events which occur to women are presented largely in the context of a man's reaction to these events. </a:t>
            </a:r>
            <a:r>
              <a:rPr lang="en-US" sz="2800" dirty="0" err="1" smtClean="0">
                <a:solidFill>
                  <a:schemeClr val="tx2"/>
                </a:solidFill>
              </a:rPr>
              <a:t>Mulvey</a:t>
            </a:r>
            <a:r>
              <a:rPr lang="en-US" sz="2800" dirty="0" smtClean="0">
                <a:solidFill>
                  <a:schemeClr val="tx2"/>
                </a:solidFill>
              </a:rPr>
              <a:t> argues that the male gaze relegates women to the status of objects. The female viewer experiences the text secondarily, by identification with the male.</a:t>
            </a:r>
          </a:p>
          <a:p>
            <a:endParaRPr lang="en-GB" dirty="0" smtClean="0"/>
          </a:p>
        </p:txBody>
      </p:sp>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0" y="764704"/>
            <a:ext cx="6480720" cy="5949280"/>
          </a:xfrm>
        </p:spPr>
        <p:txBody>
          <a:bodyPr/>
          <a:lstStyle/>
          <a:p>
            <a:pPr eaLnBrk="1" hangingPunct="1">
              <a:buFontTx/>
              <a:buNone/>
            </a:pPr>
            <a:r>
              <a:rPr lang="en-GB" sz="3300" dirty="0" smtClean="0"/>
              <a:t>	</a:t>
            </a:r>
            <a:r>
              <a:rPr lang="en-GB" sz="3300" dirty="0" smtClean="0">
                <a:solidFill>
                  <a:schemeClr val="tx2"/>
                </a:solidFill>
              </a:rPr>
              <a:t>“The determining male gaze projects its fantasy on to the female figure which is styled accordingly. In their traditional exhibitionist role women are simultaneously looked at and displayed, with their appearance coded for strong visual and erotic impact so that they can be said to connote </a:t>
            </a:r>
            <a:r>
              <a:rPr lang="en-GB" sz="3300" i="1" dirty="0" smtClean="0">
                <a:solidFill>
                  <a:schemeClr val="tx2"/>
                </a:solidFill>
              </a:rPr>
              <a:t>to-be-looked-at-</a:t>
            </a:r>
            <a:r>
              <a:rPr lang="en-GB" sz="3300" i="1" dirty="0" err="1" smtClean="0">
                <a:solidFill>
                  <a:schemeClr val="tx2"/>
                </a:solidFill>
              </a:rPr>
              <a:t>ness</a:t>
            </a:r>
            <a:r>
              <a:rPr lang="en-GB" sz="3300" dirty="0" smtClean="0">
                <a:solidFill>
                  <a:schemeClr val="tx2"/>
                </a:solidFill>
              </a:rPr>
              <a:t>. </a:t>
            </a:r>
          </a:p>
          <a:p>
            <a:pPr eaLnBrk="1" hangingPunct="1">
              <a:buFontTx/>
              <a:buNone/>
            </a:pPr>
            <a:r>
              <a:rPr lang="en-GB" sz="3300" i="1" dirty="0" smtClean="0">
                <a:solidFill>
                  <a:schemeClr val="tx2"/>
                </a:solidFill>
              </a:rPr>
              <a:t>	-- Laura Mulvey</a:t>
            </a:r>
            <a:endParaRPr lang="en-GB" sz="3300" dirty="0" smtClean="0">
              <a:solidFill>
                <a:schemeClr val="tx2"/>
              </a:solidFill>
            </a:endParaRPr>
          </a:p>
          <a:p>
            <a:pPr eaLnBrk="1" hangingPunct="1"/>
            <a:endParaRPr lang="en-GB" dirty="0" smtClean="0"/>
          </a:p>
        </p:txBody>
      </p:sp>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6444208" y="1484784"/>
            <a:ext cx="2520280" cy="4154984"/>
          </a:xfrm>
          <a:prstGeom prst="rect">
            <a:avLst/>
          </a:prstGeom>
          <a:noFill/>
          <a:ln>
            <a:solidFill>
              <a:schemeClr val="tx1"/>
            </a:solidFill>
          </a:ln>
        </p:spPr>
        <p:txBody>
          <a:bodyPr wrap="square" rtlCol="0">
            <a:spAutoFit/>
          </a:bodyPr>
          <a:lstStyle/>
          <a:p>
            <a:r>
              <a:rPr lang="en-GB" dirty="0" smtClean="0"/>
              <a:t>The camera lingers on the female body; events which occur to women are presented in the context of men’s reactions to them; the viewer identifies with the male.</a:t>
            </a:r>
            <a:endParaRPr lang="en-GB"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14375" y="357188"/>
            <a:ext cx="7772400" cy="1357312"/>
          </a:xfrm>
        </p:spPr>
        <p:txBody>
          <a:bodyPr/>
          <a:lstStyle/>
          <a:p>
            <a:pPr eaLnBrk="1" hangingPunct="1"/>
            <a:r>
              <a:rPr lang="en-GB" smtClean="0"/>
              <a:t>In other words...</a:t>
            </a:r>
          </a:p>
        </p:txBody>
      </p:sp>
      <p:sp>
        <p:nvSpPr>
          <p:cNvPr id="18435" name="Content Placeholder 2"/>
          <p:cNvSpPr>
            <a:spLocks noGrp="1"/>
          </p:cNvSpPr>
          <p:nvPr>
            <p:ph idx="1"/>
          </p:nvPr>
        </p:nvSpPr>
        <p:spPr>
          <a:xfrm>
            <a:off x="428625" y="1714500"/>
            <a:ext cx="8286750" cy="4786313"/>
          </a:xfrm>
        </p:spPr>
        <p:txBody>
          <a:bodyPr/>
          <a:lstStyle/>
          <a:p>
            <a:pPr eaLnBrk="1" hangingPunct="1"/>
            <a:r>
              <a:rPr lang="en-GB" smtClean="0">
                <a:solidFill>
                  <a:schemeClr val="tx2"/>
                </a:solidFill>
              </a:rPr>
              <a:t>Women are objectified for male viewing pleasure</a:t>
            </a:r>
          </a:p>
          <a:p>
            <a:pPr eaLnBrk="1" hangingPunct="1"/>
            <a:r>
              <a:rPr lang="en-GB" smtClean="0">
                <a:solidFill>
                  <a:schemeClr val="tx2"/>
                </a:solidFill>
              </a:rPr>
              <a:t>In films, they have little to do with the progression of the plot but actually slow it down as the viewer pauses to look at them</a:t>
            </a:r>
          </a:p>
          <a:p>
            <a:pPr eaLnBrk="1" hangingPunct="1"/>
            <a:r>
              <a:rPr lang="en-GB" smtClean="0">
                <a:solidFill>
                  <a:schemeClr val="tx2"/>
                </a:solidFill>
              </a:rPr>
              <a:t>Events which occur to women on screen are presented largely in the context of a man’s reaction to these events</a:t>
            </a:r>
          </a:p>
        </p:txBody>
      </p:sp>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Movie 1">
            <a:hlinkClick r:id="rId2" highlightClick="1"/>
          </p:cNvPr>
          <p:cNvSpPr/>
          <p:nvPr/>
        </p:nvSpPr>
        <p:spPr>
          <a:xfrm>
            <a:off x="323528" y="5373216"/>
            <a:ext cx="1944216" cy="1224136"/>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323528" y="980728"/>
            <a:ext cx="8352928" cy="830997"/>
          </a:xfrm>
          <a:prstGeom prst="rect">
            <a:avLst/>
          </a:prstGeom>
          <a:noFill/>
          <a:ln>
            <a:solidFill>
              <a:schemeClr val="tx1"/>
            </a:solidFill>
          </a:ln>
        </p:spPr>
        <p:txBody>
          <a:bodyPr wrap="square" rtlCol="0">
            <a:spAutoFit/>
          </a:bodyPr>
          <a:lstStyle/>
          <a:p>
            <a:r>
              <a:rPr lang="en-GB" dirty="0" smtClean="0"/>
              <a:t>“I love the way she fills her clothes. She looks just like them girls in Vogue.” – Scouting for Girls, ‘She’s so Lovely’.</a:t>
            </a:r>
            <a:endParaRPr lang="en-GB" dirty="0"/>
          </a:p>
        </p:txBody>
      </p:sp>
      <p:sp>
        <p:nvSpPr>
          <p:cNvPr id="5" name="TextBox 4"/>
          <p:cNvSpPr txBox="1"/>
          <p:nvPr/>
        </p:nvSpPr>
        <p:spPr>
          <a:xfrm>
            <a:off x="395536" y="2060848"/>
            <a:ext cx="8136904" cy="461665"/>
          </a:xfrm>
          <a:prstGeom prst="rect">
            <a:avLst/>
          </a:prstGeom>
          <a:noFill/>
        </p:spPr>
        <p:txBody>
          <a:bodyPr wrap="square" rtlCol="0">
            <a:spAutoFit/>
          </a:bodyPr>
          <a:lstStyle/>
          <a:p>
            <a:r>
              <a:rPr lang="en-GB" dirty="0" smtClean="0"/>
              <a:t>Watch the video then get ready for some questions...</a:t>
            </a:r>
            <a:endParaRPr lang="en-GB" dirty="0"/>
          </a:p>
        </p:txBody>
      </p:sp>
      <p:pic>
        <p:nvPicPr>
          <p:cNvPr id="97282" name="Picture 2" descr="http://img1.img10.com/scouting-for-girls-shes-so-lovely.jpg"/>
          <p:cNvPicPr>
            <a:picLocks noChangeAspect="1" noChangeArrowheads="1"/>
          </p:cNvPicPr>
          <p:nvPr/>
        </p:nvPicPr>
        <p:blipFill>
          <a:blip r:embed="rId3" cstate="print"/>
          <a:srcRect/>
          <a:stretch>
            <a:fillRect/>
          </a:stretch>
        </p:blipFill>
        <p:spPr bwMode="auto">
          <a:xfrm>
            <a:off x="2699792" y="2780928"/>
            <a:ext cx="6096000" cy="3429001"/>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guys2"/>
          <p:cNvPicPr>
            <a:picLocks noGrp="1" noChangeAspect="1" noChangeArrowheads="1"/>
          </p:cNvPicPr>
          <p:nvPr>
            <p:ph type="body" idx="1"/>
          </p:nvPr>
        </p:nvPicPr>
        <p:blipFill>
          <a:blip r:embed="rId3" cstate="print"/>
          <a:srcRect/>
          <a:stretch>
            <a:fillRect/>
          </a:stretch>
        </p:blipFill>
        <p:spPr>
          <a:xfrm>
            <a:off x="457200" y="1657350"/>
            <a:ext cx="8229600" cy="4410075"/>
          </a:xfrm>
          <a:noFill/>
        </p:spPr>
      </p:pic>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3" name="TextBox 2"/>
          <p:cNvSpPr txBox="1"/>
          <p:nvPr/>
        </p:nvSpPr>
        <p:spPr>
          <a:xfrm>
            <a:off x="395536" y="980728"/>
            <a:ext cx="8424936" cy="3416320"/>
          </a:xfrm>
          <a:prstGeom prst="rect">
            <a:avLst/>
          </a:prstGeom>
          <a:noFill/>
          <a:ln>
            <a:solidFill>
              <a:schemeClr val="tx1"/>
            </a:solidFill>
          </a:ln>
        </p:spPr>
        <p:txBody>
          <a:bodyPr wrap="square" rtlCol="0">
            <a:spAutoFit/>
          </a:bodyPr>
          <a:lstStyle/>
          <a:p>
            <a:r>
              <a:rPr lang="en-GB" dirty="0" smtClean="0"/>
              <a:t>What colour top was she wearing? Was he wearing?</a:t>
            </a:r>
          </a:p>
          <a:p>
            <a:endParaRPr lang="en-GB" dirty="0" smtClean="0"/>
          </a:p>
          <a:p>
            <a:r>
              <a:rPr lang="en-GB" dirty="0" smtClean="0"/>
              <a:t>Which bowling lane was used? </a:t>
            </a:r>
          </a:p>
          <a:p>
            <a:endParaRPr lang="en-GB" dirty="0" smtClean="0"/>
          </a:p>
          <a:p>
            <a:r>
              <a:rPr lang="en-GB" dirty="0" smtClean="0"/>
              <a:t>What colour belt did she wear? Did he wear? </a:t>
            </a:r>
          </a:p>
          <a:p>
            <a:endParaRPr lang="en-GB" dirty="0" smtClean="0"/>
          </a:p>
          <a:p>
            <a:r>
              <a:rPr lang="en-GB" dirty="0" smtClean="0"/>
              <a:t>What colour shoes did she have? Did he have? </a:t>
            </a:r>
          </a:p>
          <a:p>
            <a:endParaRPr lang="en-GB" dirty="0" smtClean="0"/>
          </a:p>
          <a:p>
            <a:r>
              <a:rPr lang="en-GB" dirty="0" smtClean="0"/>
              <a:t>What colour eyes did she have? Did he have? </a:t>
            </a:r>
          </a:p>
        </p:txBody>
      </p:sp>
      <p:sp>
        <p:nvSpPr>
          <p:cNvPr id="4" name="TextBox 3"/>
          <p:cNvSpPr txBox="1"/>
          <p:nvPr/>
        </p:nvSpPr>
        <p:spPr>
          <a:xfrm>
            <a:off x="611560" y="4653136"/>
            <a:ext cx="7776864" cy="1200329"/>
          </a:xfrm>
          <a:prstGeom prst="rect">
            <a:avLst/>
          </a:prstGeom>
          <a:noFill/>
        </p:spPr>
        <p:txBody>
          <a:bodyPr wrap="square" rtlCol="0">
            <a:spAutoFit/>
          </a:bodyPr>
          <a:lstStyle/>
          <a:p>
            <a:r>
              <a:rPr lang="en-GB" dirty="0" smtClean="0"/>
              <a:t>Could you answer all the questions? </a:t>
            </a:r>
            <a:br>
              <a:rPr lang="en-GB" dirty="0" smtClean="0"/>
            </a:br>
            <a:r>
              <a:rPr lang="en-GB" dirty="0" smtClean="0"/>
              <a:t/>
            </a:r>
            <a:br>
              <a:rPr lang="en-GB" dirty="0" smtClean="0"/>
            </a:br>
            <a:endParaRPr lang="en-GB" dirty="0"/>
          </a:p>
        </p:txBody>
      </p:sp>
      <p:sp>
        <p:nvSpPr>
          <p:cNvPr id="5" name="TextBox 4"/>
          <p:cNvSpPr txBox="1"/>
          <p:nvPr/>
        </p:nvSpPr>
        <p:spPr>
          <a:xfrm>
            <a:off x="539552" y="5445224"/>
            <a:ext cx="8136904" cy="830997"/>
          </a:xfrm>
          <a:prstGeom prst="rect">
            <a:avLst/>
          </a:prstGeom>
          <a:noFill/>
        </p:spPr>
        <p:txBody>
          <a:bodyPr wrap="square" rtlCol="0">
            <a:spAutoFit/>
          </a:bodyPr>
          <a:lstStyle/>
          <a:p>
            <a:r>
              <a:rPr lang="en-GB" b="1" dirty="0" smtClean="0"/>
              <a:t>Possible reason why not: </a:t>
            </a:r>
            <a:r>
              <a:rPr lang="en-GB" dirty="0" smtClean="0"/>
              <a:t>you were too busy looking at the woman!</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67544" y="836712"/>
            <a:ext cx="8286750" cy="5857875"/>
          </a:xfrm>
        </p:spPr>
        <p:txBody>
          <a:bodyPr/>
          <a:lstStyle/>
          <a:p>
            <a:pPr>
              <a:buFontTx/>
              <a:buNone/>
            </a:pPr>
            <a:r>
              <a:rPr lang="en-US" dirty="0" smtClean="0">
                <a:solidFill>
                  <a:schemeClr val="tx2"/>
                </a:solidFill>
              </a:rPr>
              <a:t>	Look at the images you have been given.</a:t>
            </a:r>
          </a:p>
          <a:p>
            <a:pPr>
              <a:buFontTx/>
              <a:buNone/>
            </a:pPr>
            <a:endParaRPr lang="en-US" dirty="0" smtClean="0">
              <a:solidFill>
                <a:schemeClr val="tx2"/>
              </a:solidFill>
            </a:endParaRPr>
          </a:p>
          <a:p>
            <a:pPr>
              <a:buFontTx/>
              <a:buNone/>
            </a:pPr>
            <a:r>
              <a:rPr lang="en-US" dirty="0" smtClean="0">
                <a:solidFill>
                  <a:schemeClr val="tx2"/>
                </a:solidFill>
              </a:rPr>
              <a:t>	1) How is the gaze of the audience gendered?</a:t>
            </a:r>
          </a:p>
          <a:p>
            <a:pPr>
              <a:buFontTx/>
              <a:buNone/>
            </a:pPr>
            <a:r>
              <a:rPr lang="en-US" dirty="0" smtClean="0">
                <a:solidFill>
                  <a:schemeClr val="tx2"/>
                </a:solidFill>
              </a:rPr>
              <a:t>	2) How is the audience positioned in relation to the female figure in the image?</a:t>
            </a:r>
          </a:p>
          <a:p>
            <a:pPr>
              <a:buFontTx/>
              <a:buNone/>
            </a:pPr>
            <a:r>
              <a:rPr lang="en-US" dirty="0" smtClean="0">
                <a:solidFill>
                  <a:schemeClr val="tx2"/>
                </a:solidFill>
              </a:rPr>
              <a:t>	3) What representation of the women in the images is present? </a:t>
            </a:r>
          </a:p>
        </p:txBody>
      </p:sp>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alegaze19"/>
          <p:cNvPicPr>
            <a:picLocks noChangeAspect="1" noChangeArrowheads="1"/>
          </p:cNvPicPr>
          <p:nvPr/>
        </p:nvPicPr>
        <p:blipFill>
          <a:blip r:embed="rId3" cstate="print"/>
          <a:srcRect/>
          <a:stretch>
            <a:fillRect/>
          </a:stretch>
        </p:blipFill>
        <p:spPr bwMode="auto">
          <a:xfrm>
            <a:off x="2123728" y="550700"/>
            <a:ext cx="4464496" cy="6307300"/>
          </a:xfrm>
          <a:prstGeom prst="rect">
            <a:avLst/>
          </a:prstGeom>
          <a:noFill/>
          <a:ln w="9525">
            <a:noFill/>
            <a:miter lim="800000"/>
            <a:headEnd/>
            <a:tailEnd/>
          </a:ln>
        </p:spPr>
      </p:pic>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AO2: </a:t>
            </a:r>
            <a:r>
              <a:rPr lang="en-GB" sz="2000" dirty="0" smtClean="0">
                <a:latin typeface="+mj-lt"/>
              </a:rPr>
              <a:t>Apply knowledge and understanding when analysing media products and processes, to show how meanings and responses are created.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alegaze93"/>
          <p:cNvPicPr>
            <a:picLocks noChangeAspect="1" noChangeArrowheads="1"/>
          </p:cNvPicPr>
          <p:nvPr/>
        </p:nvPicPr>
        <p:blipFill>
          <a:blip r:embed="rId3" cstate="print">
            <a:lum bright="14000"/>
          </a:blip>
          <a:srcRect/>
          <a:stretch>
            <a:fillRect/>
          </a:stretch>
        </p:blipFill>
        <p:spPr bwMode="auto">
          <a:xfrm>
            <a:off x="1979712" y="533400"/>
            <a:ext cx="5089525" cy="6324600"/>
          </a:xfrm>
          <a:prstGeom prst="rect">
            <a:avLst/>
          </a:prstGeom>
          <a:noFill/>
          <a:ln w="9525">
            <a:noFill/>
            <a:miter lim="800000"/>
            <a:headEnd/>
            <a:tailEnd/>
          </a:ln>
        </p:spPr>
      </p:pic>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AO2: </a:t>
            </a:r>
            <a:r>
              <a:rPr lang="en-GB" sz="2000" dirty="0" smtClean="0">
                <a:latin typeface="+mj-lt"/>
              </a:rPr>
              <a:t>Apply knowledge and understanding when analysing media products and processes, to show how meanings and responses are created.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smtClean="0"/>
          </a:p>
        </p:txBody>
      </p:sp>
      <p:sp>
        <p:nvSpPr>
          <p:cNvPr id="22531" name="Rectangle 3"/>
          <p:cNvSpPr>
            <a:spLocks noGrp="1" noChangeArrowheads="1"/>
          </p:cNvSpPr>
          <p:nvPr>
            <p:ph type="body" sz="half" idx="2"/>
          </p:nvPr>
        </p:nvSpPr>
        <p:spPr/>
        <p:txBody>
          <a:bodyPr/>
          <a:lstStyle/>
          <a:p>
            <a:endParaRPr lang="en-US" smtClean="0"/>
          </a:p>
        </p:txBody>
      </p:sp>
      <p:pic>
        <p:nvPicPr>
          <p:cNvPr id="22532" name="Picture 4" descr="Creature_black_lagoon"/>
          <p:cNvPicPr>
            <a:picLocks noGrp="1" noChangeAspect="1" noChangeArrowheads="1"/>
          </p:cNvPicPr>
          <p:nvPr>
            <p:ph type="body" sz="half" idx="1"/>
          </p:nvPr>
        </p:nvPicPr>
        <p:blipFill>
          <a:blip r:embed="rId3" cstate="print"/>
          <a:srcRect/>
          <a:stretch>
            <a:fillRect/>
          </a:stretch>
        </p:blipFill>
        <p:spPr>
          <a:xfrm>
            <a:off x="755576" y="836712"/>
            <a:ext cx="3656013" cy="5668963"/>
          </a:xfrm>
          <a:noFill/>
        </p:spPr>
      </p:pic>
      <p:pic>
        <p:nvPicPr>
          <p:cNvPr id="22533" name="Picture 5" descr="Attack-of-the-Crab-Monsters-Posters"/>
          <p:cNvPicPr>
            <a:picLocks noChangeAspect="1" noChangeArrowheads="1"/>
          </p:cNvPicPr>
          <p:nvPr/>
        </p:nvPicPr>
        <p:blipFill>
          <a:blip r:embed="rId4" cstate="print"/>
          <a:srcRect/>
          <a:stretch>
            <a:fillRect/>
          </a:stretch>
        </p:blipFill>
        <p:spPr bwMode="auto">
          <a:xfrm>
            <a:off x="4644008" y="764704"/>
            <a:ext cx="3905250" cy="5867400"/>
          </a:xfrm>
          <a:prstGeom prst="rect">
            <a:avLst/>
          </a:prstGeom>
          <a:noFill/>
          <a:ln w="9525">
            <a:noFill/>
            <a:miter lim="800000"/>
            <a:headEnd/>
            <a:tailEnd/>
          </a:ln>
        </p:spPr>
      </p:pic>
      <p:sp>
        <p:nvSpPr>
          <p:cNvPr id="6" name="TextBox 5"/>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AO2: </a:t>
            </a:r>
            <a:r>
              <a:rPr lang="en-GB" sz="2000" dirty="0" smtClean="0">
                <a:latin typeface="+mj-lt"/>
              </a:rPr>
              <a:t>Apply knowledge and understanding when analysing media products and processes, to show how meanings and responses are created.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n-US" smtClean="0"/>
          </a:p>
        </p:txBody>
      </p:sp>
      <p:sp>
        <p:nvSpPr>
          <p:cNvPr id="23555" name="Rectangle 3"/>
          <p:cNvSpPr>
            <a:spLocks noGrp="1" noChangeArrowheads="1"/>
          </p:cNvSpPr>
          <p:nvPr>
            <p:ph type="body" sz="half" idx="1"/>
          </p:nvPr>
        </p:nvSpPr>
        <p:spPr/>
        <p:txBody>
          <a:bodyPr/>
          <a:lstStyle/>
          <a:p>
            <a:endParaRPr lang="en-US" smtClean="0"/>
          </a:p>
        </p:txBody>
      </p:sp>
      <p:sp>
        <p:nvSpPr>
          <p:cNvPr id="23556" name="Rectangle 4"/>
          <p:cNvSpPr>
            <a:spLocks noGrp="1" noChangeArrowheads="1"/>
          </p:cNvSpPr>
          <p:nvPr>
            <p:ph type="body" sz="half" idx="2"/>
          </p:nvPr>
        </p:nvSpPr>
        <p:spPr/>
        <p:txBody>
          <a:bodyPr/>
          <a:lstStyle/>
          <a:p>
            <a:endParaRPr lang="en-US" smtClean="0"/>
          </a:p>
        </p:txBody>
      </p:sp>
      <p:pic>
        <p:nvPicPr>
          <p:cNvPr id="23557" name="Picture 5" descr="attack_50ft_woman"/>
          <p:cNvPicPr>
            <a:picLocks noChangeAspect="1" noChangeArrowheads="1"/>
          </p:cNvPicPr>
          <p:nvPr/>
        </p:nvPicPr>
        <p:blipFill>
          <a:blip r:embed="rId3" cstate="print"/>
          <a:srcRect/>
          <a:stretch>
            <a:fillRect/>
          </a:stretch>
        </p:blipFill>
        <p:spPr bwMode="auto">
          <a:xfrm>
            <a:off x="467544" y="685800"/>
            <a:ext cx="4114800" cy="6172200"/>
          </a:xfrm>
          <a:prstGeom prst="rect">
            <a:avLst/>
          </a:prstGeom>
          <a:noFill/>
          <a:ln w="9525">
            <a:noFill/>
            <a:miter lim="800000"/>
            <a:headEnd/>
            <a:tailEnd/>
          </a:ln>
        </p:spPr>
      </p:pic>
      <p:pic>
        <p:nvPicPr>
          <p:cNvPr id="23558" name="Picture 6" descr="wasp_woman"/>
          <p:cNvPicPr>
            <a:picLocks noChangeAspect="1" noChangeArrowheads="1"/>
          </p:cNvPicPr>
          <p:nvPr/>
        </p:nvPicPr>
        <p:blipFill>
          <a:blip r:embed="rId4" cstate="print"/>
          <a:srcRect/>
          <a:stretch>
            <a:fillRect/>
          </a:stretch>
        </p:blipFill>
        <p:spPr bwMode="auto">
          <a:xfrm>
            <a:off x="4716016" y="838200"/>
            <a:ext cx="3906838" cy="6019800"/>
          </a:xfrm>
          <a:prstGeom prst="rect">
            <a:avLst/>
          </a:prstGeom>
          <a:noFill/>
          <a:ln w="9525">
            <a:noFill/>
            <a:miter lim="800000"/>
            <a:headEnd/>
            <a:tailEnd/>
          </a:ln>
        </p:spPr>
      </p:pic>
      <p:sp>
        <p:nvSpPr>
          <p:cNvPr id="7" name="TextBox 6"/>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AO2: </a:t>
            </a:r>
            <a:r>
              <a:rPr lang="en-GB" sz="2000" dirty="0" smtClean="0">
                <a:latin typeface="+mj-lt"/>
              </a:rPr>
              <a:t>Apply knowledge and understanding when analysing media products and processes, to show how meanings and responses are created.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323528" y="714375"/>
            <a:ext cx="8501062" cy="6143625"/>
          </a:xfrm>
        </p:spPr>
        <p:txBody>
          <a:bodyPr/>
          <a:lstStyle/>
          <a:p>
            <a:pPr>
              <a:lnSpc>
                <a:spcPct val="90000"/>
              </a:lnSpc>
              <a:buFontTx/>
              <a:buNone/>
            </a:pPr>
            <a:r>
              <a:rPr lang="en-US" sz="2400" dirty="0" smtClean="0">
                <a:solidFill>
                  <a:schemeClr val="tx2"/>
                </a:solidFill>
              </a:rPr>
              <a:t>	</a:t>
            </a:r>
            <a:r>
              <a:rPr lang="en-US" sz="2800" dirty="0" smtClean="0">
                <a:solidFill>
                  <a:schemeClr val="tx2"/>
                </a:solidFill>
              </a:rPr>
              <a:t>HORROR movie posters in the 1950s regularly focus on a scene of attack, with a woman in peril. The posters put the viewers in the position where they are asked to take action and to imagine themselves doing something to save the woman. The main scene in each poster spills over the edge of the poster, making it seem as if we, the audience, are there in the frame – we are incited to act. For example, in the creature from black lagoon poster, the rescuers are far away – “we” are closer. Conversely, women always are always victims and powerless. If they have any power, this is demonized. </a:t>
            </a:r>
          </a:p>
          <a:p>
            <a:pPr>
              <a:lnSpc>
                <a:spcPct val="90000"/>
              </a:lnSpc>
              <a:buFontTx/>
              <a:buNone/>
            </a:pPr>
            <a:endParaRPr lang="en-US" sz="2800" dirty="0" smtClean="0">
              <a:solidFill>
                <a:schemeClr val="tx2"/>
              </a:solidFill>
            </a:endParaRPr>
          </a:p>
          <a:p>
            <a:pPr>
              <a:lnSpc>
                <a:spcPct val="90000"/>
              </a:lnSpc>
              <a:buFontTx/>
              <a:buNone/>
            </a:pPr>
            <a:r>
              <a:rPr lang="en-US" sz="2800" dirty="0" smtClean="0">
                <a:solidFill>
                  <a:schemeClr val="tx2"/>
                </a:solidFill>
              </a:rPr>
              <a:t>	Has anything changed? </a:t>
            </a:r>
            <a:r>
              <a:rPr lang="en-US" sz="2800" dirty="0" smtClean="0"/>
              <a:t/>
            </a:r>
            <a:br>
              <a:rPr lang="en-US" sz="2800" dirty="0" smtClean="0"/>
            </a:br>
            <a:endParaRPr lang="en-US" sz="2800" dirty="0" smtClean="0"/>
          </a:p>
        </p:txBody>
      </p:sp>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descr="article-1052623-0287355C00000578-643_468x615.jpg"/>
          <p:cNvPicPr>
            <a:picLocks noGrp="1" noChangeAspect="1"/>
          </p:cNvPicPr>
          <p:nvPr>
            <p:ph idx="1"/>
          </p:nvPr>
        </p:nvPicPr>
        <p:blipFill>
          <a:blip r:embed="rId2" cstate="print"/>
          <a:srcRect/>
          <a:stretch>
            <a:fillRect/>
          </a:stretch>
        </p:blipFill>
        <p:spPr>
          <a:xfrm>
            <a:off x="357188" y="1071563"/>
            <a:ext cx="4132262" cy="5429250"/>
          </a:xfrm>
        </p:spPr>
      </p:pic>
      <p:pic>
        <p:nvPicPr>
          <p:cNvPr id="25603" name="Picture 4" descr="Secret-Obsession-Ad.jpg"/>
          <p:cNvPicPr>
            <a:picLocks noChangeAspect="1"/>
          </p:cNvPicPr>
          <p:nvPr/>
        </p:nvPicPr>
        <p:blipFill>
          <a:blip r:embed="rId3" cstate="print"/>
          <a:srcRect/>
          <a:stretch>
            <a:fillRect/>
          </a:stretch>
        </p:blipFill>
        <p:spPr bwMode="auto">
          <a:xfrm>
            <a:off x="4572000" y="928688"/>
            <a:ext cx="4346575" cy="5619750"/>
          </a:xfrm>
          <a:prstGeom prst="rect">
            <a:avLst/>
          </a:prstGeom>
          <a:noFill/>
          <a:ln w="9525">
            <a:noFill/>
            <a:miter lim="800000"/>
            <a:headEnd/>
            <a:tailEnd/>
          </a:ln>
        </p:spPr>
      </p:pic>
      <p:sp>
        <p:nvSpPr>
          <p:cNvPr id="25604" name="TextBox 5"/>
          <p:cNvSpPr txBox="1">
            <a:spLocks noChangeArrowheads="1"/>
          </p:cNvSpPr>
          <p:nvPr/>
        </p:nvSpPr>
        <p:spPr bwMode="auto">
          <a:xfrm>
            <a:off x="285750" y="142875"/>
            <a:ext cx="8429625" cy="830263"/>
          </a:xfrm>
          <a:prstGeom prst="rect">
            <a:avLst/>
          </a:prstGeom>
          <a:noFill/>
          <a:ln w="9525">
            <a:noFill/>
            <a:miter lim="800000"/>
            <a:headEnd/>
            <a:tailEnd/>
          </a:ln>
        </p:spPr>
        <p:txBody>
          <a:bodyPr>
            <a:spAutoFit/>
          </a:bodyPr>
          <a:lstStyle/>
          <a:p>
            <a:r>
              <a:rPr lang="en-GB">
                <a:solidFill>
                  <a:schemeClr val="tx2"/>
                </a:solidFill>
                <a:latin typeface="Calibri" pitchFamily="34" charset="0"/>
              </a:rPr>
              <a:t>These adverts are aimed at a female audience. How is their gaze gendered?</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3568" y="548680"/>
            <a:ext cx="7772400" cy="1143000"/>
          </a:xfrm>
        </p:spPr>
        <p:txBody>
          <a:bodyPr/>
          <a:lstStyle/>
          <a:p>
            <a:pPr eaLnBrk="1" hangingPunct="1"/>
            <a:r>
              <a:rPr lang="en-GB" dirty="0" smtClean="0"/>
              <a:t>So what about the female gaze?</a:t>
            </a:r>
          </a:p>
        </p:txBody>
      </p:sp>
      <p:sp>
        <p:nvSpPr>
          <p:cNvPr id="26627" name="Content Placeholder 2"/>
          <p:cNvSpPr>
            <a:spLocks noGrp="1"/>
          </p:cNvSpPr>
          <p:nvPr>
            <p:ph idx="1"/>
          </p:nvPr>
        </p:nvSpPr>
        <p:spPr>
          <a:xfrm>
            <a:off x="395536" y="1916832"/>
            <a:ext cx="8286750" cy="4381500"/>
          </a:xfrm>
        </p:spPr>
        <p:txBody>
          <a:bodyPr/>
          <a:lstStyle/>
          <a:p>
            <a:pPr eaLnBrk="1" hangingPunct="1">
              <a:buFontTx/>
              <a:buNone/>
            </a:pPr>
            <a:r>
              <a:rPr lang="en-GB" dirty="0" smtClean="0"/>
              <a:t>	</a:t>
            </a:r>
            <a:r>
              <a:rPr lang="en-GB" dirty="0" smtClean="0">
                <a:solidFill>
                  <a:schemeClr val="tx2"/>
                </a:solidFill>
              </a:rPr>
              <a:t>Mulvey believes that women take on the male gaze because they view media from the perspective of men – they then view other women the way men would and objectify them in the same way.</a:t>
            </a:r>
          </a:p>
          <a:p>
            <a:pPr eaLnBrk="1" hangingPunct="1">
              <a:buFontTx/>
              <a:buNone/>
            </a:pPr>
            <a:endParaRPr lang="en-GB" dirty="0" smtClean="0">
              <a:solidFill>
                <a:schemeClr val="tx2"/>
              </a:solidFill>
            </a:endParaRPr>
          </a:p>
          <a:p>
            <a:pPr eaLnBrk="1" hangingPunct="1">
              <a:buFontTx/>
              <a:buNone/>
            </a:pPr>
            <a:r>
              <a:rPr lang="en-GB" dirty="0" smtClean="0">
                <a:solidFill>
                  <a:schemeClr val="tx2"/>
                </a:solidFill>
              </a:rPr>
              <a:t>	She thinks that the female gaze is negated, or ‘drowned out’ by the dominant male gaze.</a:t>
            </a:r>
          </a:p>
          <a:p>
            <a:pPr eaLnBrk="1" hangingPunct="1">
              <a:buFontTx/>
              <a:buNone/>
            </a:pPr>
            <a:r>
              <a:rPr lang="en-GB" dirty="0" smtClean="0">
                <a:solidFill>
                  <a:schemeClr val="tx2"/>
                </a:solidFill>
                <a:latin typeface="Arial" charset="0"/>
              </a:rPr>
              <a:t> </a:t>
            </a:r>
            <a:endParaRPr lang="en-GB" dirty="0" smtClean="0">
              <a:solidFill>
                <a:schemeClr val="tx2"/>
              </a:solidFill>
            </a:endParaRPr>
          </a:p>
        </p:txBody>
      </p:sp>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685800" y="3657600"/>
            <a:ext cx="7772400" cy="2971800"/>
          </a:xfrm>
        </p:spPr>
        <p:txBody>
          <a:bodyPr/>
          <a:lstStyle/>
          <a:p>
            <a:pPr eaLnBrk="1" hangingPunct="1">
              <a:lnSpc>
                <a:spcPct val="90000"/>
              </a:lnSpc>
            </a:pPr>
            <a:r>
              <a:rPr lang="en-GB" sz="2000" smtClean="0">
                <a:solidFill>
                  <a:schemeClr val="tx2"/>
                </a:solidFill>
                <a:latin typeface="Arial" charset="0"/>
              </a:rPr>
              <a:t>We can’t see what the woman is looking at (so it’s not the focus of the photograph)</a:t>
            </a:r>
          </a:p>
          <a:p>
            <a:pPr eaLnBrk="1" hangingPunct="1">
              <a:lnSpc>
                <a:spcPct val="90000"/>
              </a:lnSpc>
            </a:pPr>
            <a:r>
              <a:rPr lang="en-GB" sz="2000" smtClean="0">
                <a:solidFill>
                  <a:schemeClr val="tx2"/>
                </a:solidFill>
                <a:latin typeface="Arial" charset="0"/>
              </a:rPr>
              <a:t>She and the object of her gaze are framed by the man and by what he is looking at – the painting of a nude woman</a:t>
            </a:r>
          </a:p>
          <a:p>
            <a:pPr eaLnBrk="1" hangingPunct="1">
              <a:lnSpc>
                <a:spcPct val="90000"/>
              </a:lnSpc>
            </a:pPr>
            <a:r>
              <a:rPr lang="en-GB" sz="2000" smtClean="0">
                <a:solidFill>
                  <a:schemeClr val="tx2"/>
                </a:solidFill>
                <a:latin typeface="Arial" charset="0"/>
              </a:rPr>
              <a:t>We follow the gaze of the man and look at what he’s looking at, identifying with him; we see what he sees</a:t>
            </a:r>
          </a:p>
          <a:p>
            <a:pPr eaLnBrk="1" hangingPunct="1">
              <a:lnSpc>
                <a:spcPct val="90000"/>
              </a:lnSpc>
            </a:pPr>
            <a:r>
              <a:rPr lang="en-GB" sz="2000" smtClean="0">
                <a:solidFill>
                  <a:schemeClr val="tx2"/>
                </a:solidFill>
                <a:latin typeface="Arial" charset="0"/>
              </a:rPr>
              <a:t>Both women are ‘passive’; the man is ‘active’</a:t>
            </a:r>
          </a:p>
          <a:p>
            <a:pPr eaLnBrk="1" hangingPunct="1">
              <a:lnSpc>
                <a:spcPct val="90000"/>
              </a:lnSpc>
            </a:pPr>
            <a:r>
              <a:rPr lang="en-GB" sz="2000" smtClean="0">
                <a:solidFill>
                  <a:schemeClr val="tx2"/>
                </a:solidFill>
                <a:latin typeface="Arial" charset="0"/>
              </a:rPr>
              <a:t>The female gaze is ‘negated’ and she is thus ‘controlled’</a:t>
            </a:r>
          </a:p>
          <a:p>
            <a:pPr eaLnBrk="1" hangingPunct="1">
              <a:lnSpc>
                <a:spcPct val="90000"/>
              </a:lnSpc>
            </a:pPr>
            <a:r>
              <a:rPr lang="en-GB" sz="2000" smtClean="0">
                <a:solidFill>
                  <a:schemeClr val="tx2"/>
                </a:solidFill>
                <a:latin typeface="Arial" charset="0"/>
              </a:rPr>
              <a:t>The dominant gaze is masculine</a:t>
            </a:r>
          </a:p>
        </p:txBody>
      </p:sp>
      <p:pic>
        <p:nvPicPr>
          <p:cNvPr id="27651" name="Picture 4" descr="doisneau_1_b"/>
          <p:cNvPicPr>
            <a:picLocks noChangeAspect="1" noChangeArrowheads="1"/>
          </p:cNvPicPr>
          <p:nvPr/>
        </p:nvPicPr>
        <p:blipFill>
          <a:blip r:embed="rId2" cstate="print"/>
          <a:srcRect/>
          <a:stretch>
            <a:fillRect/>
          </a:stretch>
        </p:blipFill>
        <p:spPr bwMode="auto">
          <a:xfrm>
            <a:off x="4038600" y="228600"/>
            <a:ext cx="4038600" cy="3270250"/>
          </a:xfrm>
          <a:prstGeom prst="rect">
            <a:avLst/>
          </a:prstGeom>
          <a:noFill/>
          <a:ln w="9525">
            <a:noFill/>
            <a:miter lim="800000"/>
            <a:headEnd/>
            <a:tailEnd/>
          </a:ln>
        </p:spPr>
      </p:pic>
      <p:sp>
        <p:nvSpPr>
          <p:cNvPr id="27652" name="Text Box 5"/>
          <p:cNvSpPr txBox="1">
            <a:spLocks noChangeArrowheads="1"/>
          </p:cNvSpPr>
          <p:nvPr/>
        </p:nvSpPr>
        <p:spPr bwMode="auto">
          <a:xfrm>
            <a:off x="838200" y="685800"/>
            <a:ext cx="3124200" cy="1938338"/>
          </a:xfrm>
          <a:prstGeom prst="rect">
            <a:avLst/>
          </a:prstGeom>
          <a:noFill/>
          <a:ln w="9525">
            <a:noFill/>
            <a:miter lim="800000"/>
            <a:headEnd/>
            <a:tailEnd/>
          </a:ln>
        </p:spPr>
        <p:txBody>
          <a:bodyPr>
            <a:spAutoFit/>
          </a:bodyPr>
          <a:lstStyle/>
          <a:p>
            <a:pPr>
              <a:spcBef>
                <a:spcPct val="50000"/>
              </a:spcBef>
            </a:pPr>
            <a:r>
              <a:rPr lang="en-GB">
                <a:solidFill>
                  <a:schemeClr val="tx2"/>
                </a:solidFill>
                <a:latin typeface="Arial" charset="0"/>
              </a:rPr>
              <a:t>This photograph exemplifies Mulvey’s ideas about the classic treatment of the ‘female gaze’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20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20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20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20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20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guys1"/>
          <p:cNvPicPr>
            <a:picLocks noChangeAspect="1" noChangeArrowheads="1"/>
          </p:cNvPicPr>
          <p:nvPr/>
        </p:nvPicPr>
        <p:blipFill>
          <a:blip r:embed="rId3" cstate="print"/>
          <a:srcRect/>
          <a:stretch>
            <a:fillRect/>
          </a:stretch>
        </p:blipFill>
        <p:spPr bwMode="auto">
          <a:xfrm>
            <a:off x="498475" y="1246188"/>
            <a:ext cx="8145463" cy="4365625"/>
          </a:xfrm>
          <a:prstGeom prst="rect">
            <a:avLst/>
          </a:prstGeom>
          <a:noFill/>
          <a:ln w="9525">
            <a:noFill/>
            <a:miter lim="800000"/>
            <a:headEnd/>
            <a:tailEnd/>
          </a:ln>
        </p:spPr>
      </p:pic>
      <p:sp>
        <p:nvSpPr>
          <p:cNvPr id="5" name="TextBox 4"/>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67586" name="Picture 2" descr="http://farm8.staticflickr.com/7154/6802874265_f5fc623cec_b.jpg"/>
          <p:cNvPicPr>
            <a:picLocks noChangeAspect="1" noChangeArrowheads="1"/>
          </p:cNvPicPr>
          <p:nvPr/>
        </p:nvPicPr>
        <p:blipFill>
          <a:blip r:embed="rId2" cstate="print"/>
          <a:srcRect l="13891" r="4589"/>
          <a:stretch>
            <a:fillRect/>
          </a:stretch>
        </p:blipFill>
        <p:spPr bwMode="auto">
          <a:xfrm>
            <a:off x="5436096" y="836712"/>
            <a:ext cx="3600400" cy="5904656"/>
          </a:xfrm>
          <a:prstGeom prst="rect">
            <a:avLst/>
          </a:prstGeom>
          <a:noFill/>
        </p:spPr>
      </p:pic>
      <p:sp>
        <p:nvSpPr>
          <p:cNvPr id="4" name="TextBox 3"/>
          <p:cNvSpPr txBox="1"/>
          <p:nvPr/>
        </p:nvSpPr>
        <p:spPr>
          <a:xfrm>
            <a:off x="179512" y="764704"/>
            <a:ext cx="5040560" cy="1200329"/>
          </a:xfrm>
          <a:prstGeom prst="rect">
            <a:avLst/>
          </a:prstGeom>
          <a:noFill/>
        </p:spPr>
        <p:txBody>
          <a:bodyPr wrap="square" rtlCol="0">
            <a:spAutoFit/>
          </a:bodyPr>
          <a:lstStyle/>
          <a:p>
            <a:pPr algn="ctr"/>
            <a:r>
              <a:rPr lang="en-GB" sz="3600" b="1" dirty="0" smtClean="0"/>
              <a:t>So, is the female gaze ‘drowned out’? </a:t>
            </a:r>
            <a:endParaRPr lang="en-GB" sz="3600" b="1" dirty="0"/>
          </a:p>
        </p:txBody>
      </p:sp>
      <p:sp>
        <p:nvSpPr>
          <p:cNvPr id="5" name="TextBox 4"/>
          <p:cNvSpPr txBox="1"/>
          <p:nvPr/>
        </p:nvSpPr>
        <p:spPr>
          <a:xfrm>
            <a:off x="251520" y="2276872"/>
            <a:ext cx="4896544" cy="830997"/>
          </a:xfrm>
          <a:prstGeom prst="rect">
            <a:avLst/>
          </a:prstGeom>
          <a:noFill/>
        </p:spPr>
        <p:txBody>
          <a:bodyPr wrap="square" rtlCol="0">
            <a:spAutoFit/>
          </a:bodyPr>
          <a:lstStyle/>
          <a:p>
            <a:pPr algn="ctr"/>
            <a:r>
              <a:rPr lang="en-GB" dirty="0" smtClean="0"/>
              <a:t>How is the gaze gendered in this image of David Beckham? </a:t>
            </a:r>
            <a:endParaRPr lang="en-GB" dirty="0"/>
          </a:p>
        </p:txBody>
      </p:sp>
      <p:sp>
        <p:nvSpPr>
          <p:cNvPr id="6" name="TextBox 5"/>
          <p:cNvSpPr txBox="1"/>
          <p:nvPr/>
        </p:nvSpPr>
        <p:spPr>
          <a:xfrm>
            <a:off x="251520" y="3501008"/>
            <a:ext cx="2304256" cy="2677656"/>
          </a:xfrm>
          <a:prstGeom prst="rect">
            <a:avLst/>
          </a:prstGeom>
          <a:noFill/>
          <a:ln>
            <a:solidFill>
              <a:schemeClr val="tx1"/>
            </a:solidFill>
          </a:ln>
        </p:spPr>
        <p:txBody>
          <a:bodyPr wrap="square" rtlCol="0">
            <a:spAutoFit/>
          </a:bodyPr>
          <a:lstStyle/>
          <a:p>
            <a:r>
              <a:rPr lang="en-GB" sz="2800" b="1" dirty="0" smtClean="0">
                <a:solidFill>
                  <a:srgbClr val="FF00FF"/>
                </a:solidFill>
              </a:rPr>
              <a:t>Team A: </a:t>
            </a:r>
          </a:p>
          <a:p>
            <a:endParaRPr lang="en-GB" sz="2800" dirty="0" smtClean="0"/>
          </a:p>
          <a:p>
            <a:r>
              <a:rPr lang="en-GB" sz="2800" dirty="0" smtClean="0"/>
              <a:t>Argue that the gaze is gendered as </a:t>
            </a:r>
            <a:r>
              <a:rPr lang="en-GB" sz="2800" dirty="0" smtClean="0">
                <a:solidFill>
                  <a:srgbClr val="FF00FF"/>
                </a:solidFill>
              </a:rPr>
              <a:t>female</a:t>
            </a:r>
            <a:endParaRPr lang="en-GB" sz="2800" dirty="0">
              <a:solidFill>
                <a:srgbClr val="FF00FF"/>
              </a:solidFill>
            </a:endParaRPr>
          </a:p>
        </p:txBody>
      </p:sp>
      <p:sp>
        <p:nvSpPr>
          <p:cNvPr id="7" name="TextBox 6"/>
          <p:cNvSpPr txBox="1"/>
          <p:nvPr/>
        </p:nvSpPr>
        <p:spPr>
          <a:xfrm>
            <a:off x="2771800" y="3501008"/>
            <a:ext cx="2376264" cy="2677656"/>
          </a:xfrm>
          <a:prstGeom prst="rect">
            <a:avLst/>
          </a:prstGeom>
          <a:noFill/>
          <a:ln>
            <a:solidFill>
              <a:schemeClr val="tx1"/>
            </a:solidFill>
          </a:ln>
        </p:spPr>
        <p:txBody>
          <a:bodyPr wrap="square" rtlCol="0">
            <a:spAutoFit/>
          </a:bodyPr>
          <a:lstStyle/>
          <a:p>
            <a:r>
              <a:rPr lang="en-GB" sz="2800" b="1" dirty="0" smtClean="0">
                <a:solidFill>
                  <a:srgbClr val="00B0F0"/>
                </a:solidFill>
              </a:rPr>
              <a:t>Team B: </a:t>
            </a:r>
          </a:p>
          <a:p>
            <a:endParaRPr lang="en-GB" sz="2800" dirty="0" smtClean="0"/>
          </a:p>
          <a:p>
            <a:r>
              <a:rPr lang="en-GB" sz="2800" dirty="0" smtClean="0"/>
              <a:t>Argue that the gaze is gendered as </a:t>
            </a:r>
            <a:r>
              <a:rPr lang="en-GB" sz="2800" dirty="0" smtClean="0">
                <a:solidFill>
                  <a:srgbClr val="00B0F0"/>
                </a:solidFill>
              </a:rPr>
              <a:t>male</a:t>
            </a:r>
            <a:endParaRPr lang="en-GB" sz="2800" dirty="0">
              <a:solidFill>
                <a:srgbClr val="00B0F0"/>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3568" y="692696"/>
            <a:ext cx="7772400" cy="1143000"/>
          </a:xfrm>
        </p:spPr>
        <p:txBody>
          <a:bodyPr/>
          <a:lstStyle/>
          <a:p>
            <a:pPr eaLnBrk="1" hangingPunct="1"/>
            <a:r>
              <a:rPr lang="en-GB" sz="3200" u="sng" dirty="0" smtClean="0">
                <a:latin typeface="Arial" charset="0"/>
              </a:rPr>
              <a:t>The ‘female gaze’ and representation</a:t>
            </a:r>
          </a:p>
        </p:txBody>
      </p:sp>
      <p:sp>
        <p:nvSpPr>
          <p:cNvPr id="28675" name="Rectangle 3"/>
          <p:cNvSpPr>
            <a:spLocks noGrp="1" noChangeArrowheads="1"/>
          </p:cNvSpPr>
          <p:nvPr>
            <p:ph type="body" idx="1"/>
          </p:nvPr>
        </p:nvSpPr>
        <p:spPr>
          <a:xfrm>
            <a:off x="683568" y="1772816"/>
            <a:ext cx="7772400" cy="4800600"/>
          </a:xfrm>
        </p:spPr>
        <p:txBody>
          <a:bodyPr/>
          <a:lstStyle/>
          <a:p>
            <a:pPr eaLnBrk="1" hangingPunct="1">
              <a:buFontTx/>
              <a:buNone/>
            </a:pPr>
            <a:r>
              <a:rPr lang="en-GB" sz="2400" dirty="0" smtClean="0">
                <a:latin typeface="Arial" charset="0"/>
              </a:rPr>
              <a:t>	</a:t>
            </a:r>
            <a:r>
              <a:rPr lang="en-GB" sz="2400" dirty="0" smtClean="0">
                <a:solidFill>
                  <a:schemeClr val="tx2"/>
                </a:solidFill>
                <a:latin typeface="Arial" charset="0"/>
              </a:rPr>
              <a:t>So, what does this have to do with representation? How does it affect our way of understanding women and men in moving media texts?</a:t>
            </a:r>
          </a:p>
          <a:p>
            <a:pPr eaLnBrk="1" hangingPunct="1">
              <a:buFontTx/>
              <a:buNone/>
            </a:pPr>
            <a:r>
              <a:rPr lang="en-GB" sz="2400" dirty="0" smtClean="0">
                <a:solidFill>
                  <a:schemeClr val="tx2"/>
                </a:solidFill>
                <a:latin typeface="Arial" charset="0"/>
              </a:rPr>
              <a:t>	</a:t>
            </a:r>
          </a:p>
          <a:p>
            <a:pPr eaLnBrk="1" hangingPunct="1">
              <a:buFontTx/>
              <a:buNone/>
            </a:pPr>
            <a:r>
              <a:rPr lang="en-GB" sz="2400" dirty="0" smtClean="0">
                <a:solidFill>
                  <a:schemeClr val="tx2"/>
                </a:solidFill>
                <a:latin typeface="Arial" charset="0"/>
              </a:rPr>
              <a:t>	If men looking at women is the ‘norm’ then what happens when a woman looks at a man?</a:t>
            </a:r>
          </a:p>
          <a:p>
            <a:pPr eaLnBrk="1" hangingPunct="1">
              <a:buFontTx/>
              <a:buNone/>
            </a:pPr>
            <a:endParaRPr lang="en-GB" sz="2400" dirty="0" smtClean="0">
              <a:solidFill>
                <a:schemeClr val="tx2"/>
              </a:solidFill>
              <a:latin typeface="Arial" charset="0"/>
            </a:endParaRPr>
          </a:p>
          <a:p>
            <a:pPr eaLnBrk="1" hangingPunct="1">
              <a:buFontTx/>
              <a:buNone/>
            </a:pPr>
            <a:r>
              <a:rPr lang="en-GB" sz="2400" dirty="0" smtClean="0">
                <a:solidFill>
                  <a:schemeClr val="tx2"/>
                </a:solidFill>
                <a:latin typeface="Arial" charset="0"/>
              </a:rPr>
              <a:t>	Let’s look at some examples…</a:t>
            </a:r>
          </a:p>
        </p:txBody>
      </p:sp>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0"/>
            <a:ext cx="7772400" cy="1143000"/>
          </a:xfrm>
        </p:spPr>
        <p:txBody>
          <a:bodyPr/>
          <a:lstStyle/>
          <a:p>
            <a:pPr eaLnBrk="1" hangingPunct="1"/>
            <a:r>
              <a:rPr lang="en-GB" sz="3200" i="1" u="sng" smtClean="0">
                <a:latin typeface="Arial" charset="0"/>
              </a:rPr>
              <a:t>Spartacus </a:t>
            </a:r>
            <a:r>
              <a:rPr lang="en-GB" sz="3200" u="sng" smtClean="0">
                <a:latin typeface="Arial" charset="0"/>
              </a:rPr>
              <a:t>(1960)</a:t>
            </a:r>
            <a:r>
              <a:rPr lang="en-GB" sz="3200" i="1" u="sng" smtClean="0">
                <a:latin typeface="Arial" charset="0"/>
              </a:rPr>
              <a:t> </a:t>
            </a:r>
            <a:r>
              <a:rPr lang="en-GB" sz="3200" u="sng" smtClean="0">
                <a:latin typeface="Arial" charset="0"/>
              </a:rPr>
              <a:t>and </a:t>
            </a:r>
            <a:r>
              <a:rPr lang="en-GB" sz="3200" i="1" u="sng" smtClean="0">
                <a:latin typeface="Arial" charset="0"/>
              </a:rPr>
              <a:t>Gladiator </a:t>
            </a:r>
            <a:r>
              <a:rPr lang="en-GB" sz="3200" u="sng" smtClean="0">
                <a:latin typeface="Arial" charset="0"/>
              </a:rPr>
              <a:t>(2000)</a:t>
            </a:r>
          </a:p>
        </p:txBody>
      </p:sp>
      <p:sp>
        <p:nvSpPr>
          <p:cNvPr id="29699" name="Rectangle 3"/>
          <p:cNvSpPr>
            <a:spLocks noGrp="1" noChangeArrowheads="1"/>
          </p:cNvSpPr>
          <p:nvPr>
            <p:ph type="body" idx="1"/>
          </p:nvPr>
        </p:nvSpPr>
        <p:spPr>
          <a:xfrm>
            <a:off x="0" y="990600"/>
            <a:ext cx="8915400" cy="5334000"/>
          </a:xfrm>
        </p:spPr>
        <p:txBody>
          <a:bodyPr/>
          <a:lstStyle/>
          <a:p>
            <a:pPr lvl="1" eaLnBrk="1" hangingPunct="1">
              <a:lnSpc>
                <a:spcPct val="90000"/>
              </a:lnSpc>
              <a:buFontTx/>
              <a:buNone/>
            </a:pPr>
            <a:r>
              <a:rPr lang="en-GB" sz="2000" dirty="0" smtClean="0">
                <a:solidFill>
                  <a:schemeClr val="tx2"/>
                </a:solidFill>
                <a:latin typeface="Arial" charset="0"/>
              </a:rPr>
              <a:t>You will watch two clips from each film, focusing on the connotations of </a:t>
            </a:r>
          </a:p>
          <a:p>
            <a:pPr lvl="1" eaLnBrk="1" hangingPunct="1">
              <a:lnSpc>
                <a:spcPct val="90000"/>
              </a:lnSpc>
              <a:buFontTx/>
              <a:buNone/>
            </a:pPr>
            <a:r>
              <a:rPr lang="en-GB" sz="2000" dirty="0" smtClean="0">
                <a:latin typeface="Arial" charset="0"/>
              </a:rPr>
              <a:t>‘</a:t>
            </a:r>
            <a:r>
              <a:rPr lang="en-GB" sz="2000" dirty="0" smtClean="0">
                <a:solidFill>
                  <a:schemeClr val="tx2"/>
                </a:solidFill>
                <a:latin typeface="Arial" charset="0"/>
              </a:rPr>
              <a:t>the female gaze’ within the film.</a:t>
            </a:r>
          </a:p>
          <a:p>
            <a:pPr lvl="1" eaLnBrk="1" hangingPunct="1">
              <a:lnSpc>
                <a:spcPct val="90000"/>
              </a:lnSpc>
              <a:buFontTx/>
              <a:buNone/>
            </a:pPr>
            <a:endParaRPr lang="en-GB" sz="2000" dirty="0" smtClean="0">
              <a:solidFill>
                <a:schemeClr val="tx2"/>
              </a:solidFill>
              <a:latin typeface="Arial" charset="0"/>
            </a:endParaRPr>
          </a:p>
          <a:p>
            <a:pPr lvl="1" eaLnBrk="1" hangingPunct="1">
              <a:lnSpc>
                <a:spcPct val="90000"/>
              </a:lnSpc>
              <a:buFontTx/>
              <a:buNone/>
            </a:pPr>
            <a:r>
              <a:rPr lang="en-GB" sz="2000" b="1" dirty="0" smtClean="0">
                <a:solidFill>
                  <a:schemeClr val="tx2"/>
                </a:solidFill>
                <a:latin typeface="Arial" charset="0"/>
              </a:rPr>
              <a:t>Clip 1</a:t>
            </a:r>
            <a:r>
              <a:rPr lang="en-GB" sz="2000" dirty="0" smtClean="0">
                <a:solidFill>
                  <a:schemeClr val="tx2"/>
                </a:solidFill>
                <a:latin typeface="Arial" charset="0"/>
              </a:rPr>
              <a:t> from each film shows a woman gazing at a man. What sort of </a:t>
            </a:r>
          </a:p>
          <a:p>
            <a:pPr lvl="1" eaLnBrk="1" hangingPunct="1">
              <a:lnSpc>
                <a:spcPct val="90000"/>
              </a:lnSpc>
              <a:buFontTx/>
              <a:buNone/>
            </a:pPr>
            <a:r>
              <a:rPr lang="en-GB" sz="2000" dirty="0" smtClean="0">
                <a:solidFill>
                  <a:schemeClr val="tx2"/>
                </a:solidFill>
                <a:latin typeface="Arial" charset="0"/>
              </a:rPr>
              <a:t>character is this woman? How does she relate to the men around her? </a:t>
            </a:r>
          </a:p>
          <a:p>
            <a:pPr lvl="1" eaLnBrk="1" hangingPunct="1">
              <a:lnSpc>
                <a:spcPct val="90000"/>
              </a:lnSpc>
              <a:buFontTx/>
              <a:buNone/>
            </a:pPr>
            <a:r>
              <a:rPr lang="en-GB" sz="2000" dirty="0" smtClean="0">
                <a:solidFill>
                  <a:schemeClr val="tx2"/>
                </a:solidFill>
                <a:latin typeface="Arial" charset="0"/>
              </a:rPr>
              <a:t>What are the connotations of the way she looks at the man? Is she a </a:t>
            </a:r>
          </a:p>
          <a:p>
            <a:pPr lvl="1" eaLnBrk="1" hangingPunct="1">
              <a:lnSpc>
                <a:spcPct val="90000"/>
              </a:lnSpc>
              <a:buFontTx/>
              <a:buNone/>
            </a:pPr>
            <a:r>
              <a:rPr lang="en-GB" sz="2000" dirty="0" smtClean="0">
                <a:solidFill>
                  <a:schemeClr val="tx2"/>
                </a:solidFill>
                <a:latin typeface="Arial" charset="0"/>
              </a:rPr>
              <a:t>positive or negative figure? Is she stereotypically masculine or </a:t>
            </a:r>
          </a:p>
          <a:p>
            <a:pPr lvl="1" eaLnBrk="1" hangingPunct="1">
              <a:lnSpc>
                <a:spcPct val="90000"/>
              </a:lnSpc>
              <a:buFontTx/>
              <a:buNone/>
            </a:pPr>
            <a:r>
              <a:rPr lang="en-GB" sz="2000" dirty="0" smtClean="0">
                <a:solidFill>
                  <a:schemeClr val="tx2"/>
                </a:solidFill>
                <a:latin typeface="Arial" charset="0"/>
              </a:rPr>
              <a:t>feminine? Is she active or passive?</a:t>
            </a:r>
          </a:p>
          <a:p>
            <a:pPr lvl="1" eaLnBrk="1" hangingPunct="1">
              <a:lnSpc>
                <a:spcPct val="90000"/>
              </a:lnSpc>
              <a:buFontTx/>
              <a:buNone/>
            </a:pPr>
            <a:endParaRPr lang="en-GB" sz="2000" dirty="0" smtClean="0">
              <a:solidFill>
                <a:schemeClr val="tx2"/>
              </a:solidFill>
              <a:latin typeface="Arial" charset="0"/>
            </a:endParaRPr>
          </a:p>
          <a:p>
            <a:pPr lvl="1" eaLnBrk="1" hangingPunct="1">
              <a:lnSpc>
                <a:spcPct val="90000"/>
              </a:lnSpc>
              <a:buFontTx/>
              <a:buNone/>
            </a:pPr>
            <a:r>
              <a:rPr lang="en-GB" sz="2000" b="1" dirty="0" smtClean="0">
                <a:solidFill>
                  <a:schemeClr val="tx2"/>
                </a:solidFill>
                <a:latin typeface="Arial" charset="0"/>
              </a:rPr>
              <a:t>Clip 2</a:t>
            </a:r>
            <a:r>
              <a:rPr lang="en-GB" sz="2000" dirty="0" smtClean="0">
                <a:solidFill>
                  <a:schemeClr val="tx2"/>
                </a:solidFill>
                <a:latin typeface="Arial" charset="0"/>
              </a:rPr>
              <a:t> from each film shows a man being gazed at by other men. How </a:t>
            </a:r>
          </a:p>
          <a:p>
            <a:pPr lvl="1" eaLnBrk="1" hangingPunct="1">
              <a:lnSpc>
                <a:spcPct val="90000"/>
              </a:lnSpc>
              <a:buFontTx/>
              <a:buNone/>
            </a:pPr>
            <a:r>
              <a:rPr lang="en-GB" sz="2000" dirty="0" smtClean="0">
                <a:solidFill>
                  <a:schemeClr val="tx2"/>
                </a:solidFill>
                <a:latin typeface="Arial" charset="0"/>
              </a:rPr>
              <a:t>does he react? How does it affect his ‘masculine’ status? Is he in an</a:t>
            </a:r>
          </a:p>
          <a:p>
            <a:pPr lvl="1" eaLnBrk="1" hangingPunct="1">
              <a:lnSpc>
                <a:spcPct val="90000"/>
              </a:lnSpc>
              <a:buFontTx/>
              <a:buNone/>
            </a:pPr>
            <a:r>
              <a:rPr lang="en-GB" sz="2000" dirty="0" smtClean="0">
                <a:solidFill>
                  <a:schemeClr val="tx2"/>
                </a:solidFill>
                <a:latin typeface="Arial" charset="0"/>
              </a:rPr>
              <a:t>active or passive role?</a:t>
            </a:r>
          </a:p>
          <a:p>
            <a:pPr lvl="1" eaLnBrk="1" hangingPunct="1">
              <a:lnSpc>
                <a:spcPct val="90000"/>
              </a:lnSpc>
              <a:buFontTx/>
              <a:buNone/>
            </a:pPr>
            <a:endParaRPr lang="en-GB" sz="2000" dirty="0" smtClean="0">
              <a:solidFill>
                <a:schemeClr val="tx2"/>
              </a:solidFill>
              <a:latin typeface="Arial" charset="0"/>
            </a:endParaRPr>
          </a:p>
          <a:p>
            <a:pPr lvl="1" eaLnBrk="1" hangingPunct="1">
              <a:lnSpc>
                <a:spcPct val="90000"/>
              </a:lnSpc>
              <a:buFontTx/>
              <a:buNone/>
            </a:pPr>
            <a:r>
              <a:rPr lang="en-GB" sz="2000" dirty="0" smtClean="0">
                <a:solidFill>
                  <a:schemeClr val="tx2"/>
                </a:solidFill>
                <a:latin typeface="Arial" charset="0"/>
              </a:rPr>
              <a:t>How does all this affect our view of women looking at men or men </a:t>
            </a:r>
          </a:p>
          <a:p>
            <a:pPr lvl="1" eaLnBrk="1" hangingPunct="1">
              <a:lnSpc>
                <a:spcPct val="90000"/>
              </a:lnSpc>
              <a:buFontTx/>
              <a:buNone/>
            </a:pPr>
            <a:r>
              <a:rPr lang="en-GB" sz="2000" dirty="0" smtClean="0">
                <a:solidFill>
                  <a:schemeClr val="tx2"/>
                </a:solidFill>
                <a:latin typeface="Arial" charset="0"/>
              </a:rPr>
              <a:t>looking at women? Is the year the films were made significant at all?</a:t>
            </a:r>
            <a:endParaRPr lang="en-GB" sz="2000" b="1" dirty="0" smtClean="0">
              <a:solidFill>
                <a:schemeClr val="tx2"/>
              </a:solidFill>
              <a:latin typeface="Arial" charset="0"/>
            </a:endParaRPr>
          </a:p>
          <a:p>
            <a:pPr lvl="1" eaLnBrk="1" hangingPunct="1">
              <a:lnSpc>
                <a:spcPct val="90000"/>
              </a:lnSpc>
              <a:buFontTx/>
              <a:buNone/>
            </a:pPr>
            <a:endParaRPr lang="en-GB" sz="2000" dirty="0" smtClean="0">
              <a:solidFill>
                <a:schemeClr val="tx2"/>
              </a:solidFill>
              <a:latin typeface="Arial" charset="0"/>
            </a:endParaRPr>
          </a:p>
          <a:p>
            <a:pPr lvl="1" eaLnBrk="1" hangingPunct="1">
              <a:lnSpc>
                <a:spcPct val="90000"/>
              </a:lnSpc>
              <a:buFontTx/>
              <a:buNone/>
            </a:pPr>
            <a:r>
              <a:rPr lang="en-GB" sz="2000" dirty="0" smtClean="0">
                <a:solidFill>
                  <a:schemeClr val="tx2"/>
                </a:solidFill>
                <a:latin typeface="Arial" charset="0"/>
              </a:rPr>
              <a:t>Fill in the table on your sheet with your ideas.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cstate="print"/>
          <a:srcRect l="20372" t="37400" r="41828" b="39500"/>
          <a:stretch>
            <a:fillRect/>
          </a:stretch>
        </p:blipFill>
        <p:spPr bwMode="auto">
          <a:xfrm>
            <a:off x="251520" y="1556792"/>
            <a:ext cx="8588591" cy="2952328"/>
          </a:xfrm>
          <a:prstGeom prst="rect">
            <a:avLst/>
          </a:prstGeom>
          <a:noFill/>
          <a:ln w="9525">
            <a:noFill/>
            <a:miter lim="800000"/>
            <a:headEnd/>
            <a:tailEnd/>
          </a:ln>
        </p:spPr>
      </p:pic>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5" name="TextBox 4"/>
          <p:cNvSpPr txBox="1"/>
          <p:nvPr/>
        </p:nvSpPr>
        <p:spPr>
          <a:xfrm>
            <a:off x="0" y="836712"/>
            <a:ext cx="9036496" cy="461665"/>
          </a:xfrm>
          <a:prstGeom prst="rect">
            <a:avLst/>
          </a:prstGeom>
          <a:noFill/>
        </p:spPr>
        <p:txBody>
          <a:bodyPr wrap="square" rtlCol="0">
            <a:spAutoFit/>
          </a:bodyPr>
          <a:lstStyle/>
          <a:p>
            <a:r>
              <a:rPr lang="en-GB" b="1" dirty="0" smtClean="0"/>
              <a:t>Why is the gaze important when considering representation?</a:t>
            </a:r>
            <a:endParaRPr lang="en-GB" b="1" dirty="0"/>
          </a:p>
        </p:txBody>
      </p:sp>
      <p:sp>
        <p:nvSpPr>
          <p:cNvPr id="6" name="TextBox 5"/>
          <p:cNvSpPr txBox="1"/>
          <p:nvPr/>
        </p:nvSpPr>
        <p:spPr>
          <a:xfrm>
            <a:off x="467544" y="4797152"/>
            <a:ext cx="7632848" cy="646331"/>
          </a:xfrm>
          <a:prstGeom prst="rect">
            <a:avLst/>
          </a:prstGeom>
          <a:noFill/>
        </p:spPr>
        <p:txBody>
          <a:bodyPr wrap="square" rtlCol="0">
            <a:spAutoFit/>
          </a:bodyPr>
          <a:lstStyle/>
          <a:p>
            <a:r>
              <a:rPr lang="en-GB" sz="3600" dirty="0" smtClean="0"/>
              <a:t>Do you agree? </a:t>
            </a:r>
            <a:endParaRPr lang="en-GB" sz="3600" dirty="0"/>
          </a:p>
        </p:txBody>
      </p:sp>
      <p:sp>
        <p:nvSpPr>
          <p:cNvPr id="7" name="TextBox 6"/>
          <p:cNvSpPr txBox="1"/>
          <p:nvPr/>
        </p:nvSpPr>
        <p:spPr>
          <a:xfrm>
            <a:off x="3995936" y="4725144"/>
            <a:ext cx="5004048" cy="1938992"/>
          </a:xfrm>
          <a:prstGeom prst="rect">
            <a:avLst/>
          </a:prstGeom>
          <a:noFill/>
          <a:ln>
            <a:solidFill>
              <a:schemeClr val="tx1"/>
            </a:solidFill>
          </a:ln>
        </p:spPr>
        <p:txBody>
          <a:bodyPr wrap="square" rtlCol="0">
            <a:spAutoFit/>
          </a:bodyPr>
          <a:lstStyle/>
          <a:p>
            <a:r>
              <a:rPr lang="en-GB" dirty="0" smtClean="0"/>
              <a:t>Watch the clip about Charlie’s Angels and make notes on female empowerment and sexuality. Are they mutually exclusive? Does Schroeder’s belief apply?</a:t>
            </a:r>
            <a:endParaRPr lang="en-GB"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Movie 1">
            <a:hlinkClick r:id="rId2" highlightClick="1"/>
          </p:cNvPr>
          <p:cNvSpPr/>
          <p:nvPr/>
        </p:nvSpPr>
        <p:spPr>
          <a:xfrm>
            <a:off x="5220072" y="1484784"/>
            <a:ext cx="1224136" cy="792088"/>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179512" y="764704"/>
            <a:ext cx="8964488" cy="1077218"/>
          </a:xfrm>
          <a:prstGeom prst="rect">
            <a:avLst/>
          </a:prstGeom>
          <a:noFill/>
        </p:spPr>
        <p:txBody>
          <a:bodyPr wrap="square" rtlCol="0">
            <a:spAutoFit/>
          </a:bodyPr>
          <a:lstStyle/>
          <a:p>
            <a:r>
              <a:rPr lang="en-GB" sz="3200" b="1" dirty="0" smtClean="0"/>
              <a:t>A </a:t>
            </a:r>
            <a:r>
              <a:rPr lang="en-GB" sz="3200" b="1" smtClean="0"/>
              <a:t>more current </a:t>
            </a:r>
            <a:r>
              <a:rPr lang="en-GB" sz="3200" b="1" dirty="0" smtClean="0"/>
              <a:t>example: does Katy Perry prove Schroeder wrong? </a:t>
            </a:r>
            <a:endParaRPr lang="en-GB" sz="3200" b="1" dirty="0"/>
          </a:p>
        </p:txBody>
      </p:sp>
      <p:pic>
        <p:nvPicPr>
          <p:cNvPr id="1026" name="Picture 2" descr="http://cdn.rap-up.com/blog/wp-content/uploads/2013/09/katy-perry-roar.jpg"/>
          <p:cNvPicPr>
            <a:picLocks noChangeAspect="1" noChangeArrowheads="1"/>
          </p:cNvPicPr>
          <p:nvPr/>
        </p:nvPicPr>
        <p:blipFill>
          <a:blip r:embed="rId3" cstate="print"/>
          <a:srcRect/>
          <a:stretch>
            <a:fillRect/>
          </a:stretch>
        </p:blipFill>
        <p:spPr bwMode="auto">
          <a:xfrm>
            <a:off x="251520" y="1916833"/>
            <a:ext cx="4489247" cy="3024335"/>
          </a:xfrm>
          <a:prstGeom prst="rect">
            <a:avLst/>
          </a:prstGeom>
          <a:noFill/>
        </p:spPr>
      </p:pic>
      <p:sp>
        <p:nvSpPr>
          <p:cNvPr id="6" name="TextBox 5"/>
          <p:cNvSpPr txBox="1"/>
          <p:nvPr/>
        </p:nvSpPr>
        <p:spPr>
          <a:xfrm>
            <a:off x="4860032" y="2420888"/>
            <a:ext cx="4104456" cy="3046988"/>
          </a:xfrm>
          <a:prstGeom prst="rect">
            <a:avLst/>
          </a:prstGeom>
          <a:noFill/>
        </p:spPr>
        <p:txBody>
          <a:bodyPr wrap="square" rtlCol="0">
            <a:spAutoFit/>
          </a:bodyPr>
          <a:lstStyle/>
          <a:p>
            <a:r>
              <a:rPr lang="en-GB" b="1" dirty="0" smtClean="0"/>
              <a:t>How is the gaze constructed in this video?</a:t>
            </a:r>
          </a:p>
          <a:p>
            <a:endParaRPr lang="en-GB" b="1" dirty="0" smtClean="0"/>
          </a:p>
          <a:p>
            <a:r>
              <a:rPr lang="en-GB" b="1" dirty="0" smtClean="0"/>
              <a:t>Is Katy Perry objectified?</a:t>
            </a:r>
          </a:p>
          <a:p>
            <a:endParaRPr lang="en-GB" b="1" dirty="0" smtClean="0"/>
          </a:p>
          <a:p>
            <a:r>
              <a:rPr lang="en-GB" b="1" dirty="0" smtClean="0"/>
              <a:t>Are we (‘the gazer’) more powerful than she is? </a:t>
            </a:r>
          </a:p>
          <a:p>
            <a:endParaRPr lang="en-GB" dirty="0" smtClean="0"/>
          </a:p>
        </p:txBody>
      </p:sp>
      <p:sp>
        <p:nvSpPr>
          <p:cNvPr id="7" name="TextBox 6"/>
          <p:cNvSpPr txBox="1"/>
          <p:nvPr/>
        </p:nvSpPr>
        <p:spPr>
          <a:xfrm>
            <a:off x="6588224" y="1484784"/>
            <a:ext cx="2304256" cy="738664"/>
          </a:xfrm>
          <a:prstGeom prst="rect">
            <a:avLst/>
          </a:prstGeom>
          <a:noFill/>
        </p:spPr>
        <p:txBody>
          <a:bodyPr wrap="square" rtlCol="0">
            <a:spAutoFit/>
          </a:bodyPr>
          <a:lstStyle/>
          <a:p>
            <a:r>
              <a:rPr lang="en-GB" sz="1400" dirty="0" smtClean="0"/>
              <a:t>Katy Perry, ‘Roar‘, directed by Grady Hall and Mark Kudsi.</a:t>
            </a:r>
            <a:endParaRPr lang="en-GB" sz="1400" dirty="0"/>
          </a:p>
        </p:txBody>
      </p:sp>
      <p:sp>
        <p:nvSpPr>
          <p:cNvPr id="8" name="TextBox 7"/>
          <p:cNvSpPr txBox="1"/>
          <p:nvPr/>
        </p:nvSpPr>
        <p:spPr>
          <a:xfrm>
            <a:off x="251520" y="5157192"/>
            <a:ext cx="8640960" cy="1631216"/>
          </a:xfrm>
          <a:prstGeom prst="rect">
            <a:avLst/>
          </a:prstGeom>
          <a:noFill/>
          <a:ln>
            <a:solidFill>
              <a:schemeClr val="tx1"/>
            </a:solidFill>
          </a:ln>
        </p:spPr>
        <p:txBody>
          <a:bodyPr wrap="square" rtlCol="0">
            <a:spAutoFit/>
          </a:bodyPr>
          <a:lstStyle/>
          <a:p>
            <a:r>
              <a:rPr lang="en-GB" b="1" dirty="0" smtClean="0"/>
              <a:t>Also consider: </a:t>
            </a:r>
            <a:r>
              <a:rPr lang="en-GB" dirty="0" smtClean="0"/>
              <a:t>what other representations of Perry are there in this video? Is she masculine or feminine – or both? Is she powerful? Dominant? Submissive? How does the video use gender codes? </a:t>
            </a:r>
            <a:r>
              <a:rPr lang="en-GB" sz="2800" b="1" dirty="0" smtClean="0">
                <a:solidFill>
                  <a:srgbClr val="FF0000"/>
                </a:solidFill>
              </a:rPr>
              <a:t>Mind map some ideas on your tables.</a:t>
            </a:r>
            <a:endParaRPr lang="en-GB" sz="2800" b="1" dirty="0">
              <a:solidFill>
                <a:srgbClr val="FF0000"/>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3" name="TextBox 2"/>
          <p:cNvSpPr txBox="1"/>
          <p:nvPr/>
        </p:nvSpPr>
        <p:spPr>
          <a:xfrm>
            <a:off x="323528" y="980728"/>
            <a:ext cx="8280920" cy="2677656"/>
          </a:xfrm>
          <a:prstGeom prst="rect">
            <a:avLst/>
          </a:prstGeom>
          <a:noFill/>
        </p:spPr>
        <p:txBody>
          <a:bodyPr wrap="square" rtlCol="0">
            <a:spAutoFit/>
          </a:bodyPr>
          <a:lstStyle/>
          <a:p>
            <a:r>
              <a:rPr lang="en-GB" b="1" dirty="0" smtClean="0"/>
              <a:t>Let’s try analysing some case studies, bringing together everything we’ve learned:</a:t>
            </a:r>
          </a:p>
          <a:p>
            <a:endParaRPr lang="en-GB" dirty="0" smtClean="0"/>
          </a:p>
          <a:p>
            <a:pPr>
              <a:buFont typeface="Arial" pitchFamily="34" charset="0"/>
              <a:buChar char="•"/>
            </a:pPr>
            <a:r>
              <a:rPr lang="en-GB" dirty="0" smtClean="0"/>
              <a:t> Constructionist approach</a:t>
            </a:r>
          </a:p>
          <a:p>
            <a:pPr>
              <a:buFont typeface="Arial" pitchFamily="34" charset="0"/>
              <a:buChar char="•"/>
            </a:pPr>
            <a:r>
              <a:rPr lang="en-GB" dirty="0" smtClean="0"/>
              <a:t> Queer Theory</a:t>
            </a:r>
          </a:p>
          <a:p>
            <a:pPr>
              <a:buFont typeface="Arial" pitchFamily="34" charset="0"/>
              <a:buChar char="•"/>
            </a:pPr>
            <a:r>
              <a:rPr lang="en-GB" dirty="0" smtClean="0"/>
              <a:t> </a:t>
            </a:r>
            <a:r>
              <a:rPr lang="en-GB" dirty="0" err="1" smtClean="0"/>
              <a:t>Goffman’s</a:t>
            </a:r>
            <a:r>
              <a:rPr lang="en-GB" dirty="0" smtClean="0"/>
              <a:t> gendered codes of advertising</a:t>
            </a:r>
          </a:p>
          <a:p>
            <a:pPr>
              <a:buFont typeface="Arial" pitchFamily="34" charset="0"/>
              <a:buChar char="•"/>
            </a:pPr>
            <a:r>
              <a:rPr lang="en-GB" dirty="0" smtClean="0"/>
              <a:t> </a:t>
            </a:r>
            <a:r>
              <a:rPr lang="en-GB" dirty="0" err="1" smtClean="0"/>
              <a:t>Mulvey’s</a:t>
            </a:r>
            <a:r>
              <a:rPr lang="en-GB" dirty="0" smtClean="0"/>
              <a:t> concept of the gaze</a:t>
            </a:r>
            <a:endParaRPr lang="en-GB" dirty="0"/>
          </a:p>
        </p:txBody>
      </p:sp>
      <p:sp>
        <p:nvSpPr>
          <p:cNvPr id="4" name="TextBox 3"/>
          <p:cNvSpPr txBox="1"/>
          <p:nvPr/>
        </p:nvSpPr>
        <p:spPr>
          <a:xfrm>
            <a:off x="395536" y="5157192"/>
            <a:ext cx="8424936" cy="1415772"/>
          </a:xfrm>
          <a:prstGeom prst="rect">
            <a:avLst/>
          </a:prstGeom>
          <a:noFill/>
          <a:ln>
            <a:solidFill>
              <a:schemeClr val="tx1"/>
            </a:solidFill>
          </a:ln>
        </p:spPr>
        <p:txBody>
          <a:bodyPr wrap="square" rtlCol="0">
            <a:spAutoFit/>
          </a:bodyPr>
          <a:lstStyle/>
          <a:p>
            <a:r>
              <a:rPr lang="en-GB" sz="2200" b="1" dirty="0" smtClean="0"/>
              <a:t>Constructionist approach – a reminder:</a:t>
            </a:r>
          </a:p>
          <a:p>
            <a:endParaRPr lang="en-GB" dirty="0" smtClean="0"/>
          </a:p>
          <a:p>
            <a:r>
              <a:rPr lang="en-GB" sz="2000" dirty="0" smtClean="0"/>
              <a:t>The thing itself / the opinion of the encoder / reading and response of audience / context of society within which the representation takes place</a:t>
            </a:r>
            <a:endParaRPr lang="en-GB" sz="2000" dirty="0"/>
          </a:p>
        </p:txBody>
      </p:sp>
      <p:sp>
        <p:nvSpPr>
          <p:cNvPr id="5" name="TextBox 4"/>
          <p:cNvSpPr txBox="1"/>
          <p:nvPr/>
        </p:nvSpPr>
        <p:spPr>
          <a:xfrm>
            <a:off x="395536" y="3933056"/>
            <a:ext cx="8424936" cy="830997"/>
          </a:xfrm>
          <a:prstGeom prst="rect">
            <a:avLst/>
          </a:prstGeom>
          <a:noFill/>
        </p:spPr>
        <p:txBody>
          <a:bodyPr wrap="square" rtlCol="0">
            <a:spAutoFit/>
          </a:bodyPr>
          <a:lstStyle/>
          <a:p>
            <a:r>
              <a:rPr lang="en-GB" dirty="0" smtClean="0"/>
              <a:t>Warning! You’ll then use these (and/or the other texts we’ve analysed) to answer a practice exam question.</a:t>
            </a:r>
            <a:endParaRPr lang="en-GB"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5016" t="22700" r="51278" b="11151"/>
          <a:stretch>
            <a:fillRect/>
          </a:stretch>
        </p:blipFill>
        <p:spPr bwMode="auto">
          <a:xfrm>
            <a:off x="755576" y="114549"/>
            <a:ext cx="7920880" cy="674345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cstate="print"/>
          <a:srcRect l="25097" t="20600" r="32379" b="21650"/>
          <a:stretch>
            <a:fillRect/>
          </a:stretch>
        </p:blipFill>
        <p:spPr bwMode="auto">
          <a:xfrm>
            <a:off x="467544" y="587304"/>
            <a:ext cx="8208912" cy="6270696"/>
          </a:xfrm>
          <a:prstGeom prst="rect">
            <a:avLst/>
          </a:prstGeom>
          <a:noFill/>
          <a:ln w="9525">
            <a:noFill/>
            <a:miter lim="800000"/>
            <a:headEnd/>
            <a:tailEnd/>
          </a:ln>
        </p:spPr>
      </p:pic>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101378" name="Picture 2"/>
          <p:cNvPicPr>
            <a:picLocks noChangeAspect="1" noChangeArrowheads="1"/>
          </p:cNvPicPr>
          <p:nvPr/>
        </p:nvPicPr>
        <p:blipFill>
          <a:blip r:embed="rId2" cstate="print"/>
          <a:srcRect l="21553" t="17450" r="22338" b="21651"/>
          <a:stretch>
            <a:fillRect/>
          </a:stretch>
        </p:blipFill>
        <p:spPr bwMode="auto">
          <a:xfrm>
            <a:off x="0" y="836711"/>
            <a:ext cx="9144000" cy="558265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Action Button: Movie 3">
            <a:hlinkClick r:id="rId2" highlightClick="1"/>
          </p:cNvPr>
          <p:cNvSpPr/>
          <p:nvPr/>
        </p:nvSpPr>
        <p:spPr>
          <a:xfrm>
            <a:off x="323528" y="908720"/>
            <a:ext cx="3096344" cy="2232248"/>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635896" y="764704"/>
            <a:ext cx="5040560" cy="461665"/>
          </a:xfrm>
          <a:prstGeom prst="rect">
            <a:avLst/>
          </a:prstGeom>
          <a:noFill/>
        </p:spPr>
        <p:txBody>
          <a:bodyPr wrap="square" rtlCol="0">
            <a:spAutoFit/>
          </a:bodyPr>
          <a:lstStyle/>
          <a:p>
            <a:r>
              <a:rPr lang="en-GB" dirty="0" smtClean="0"/>
              <a:t>TV advert ‘Tattoo’</a:t>
            </a:r>
            <a:endParaRPr lang="en-GB" dirty="0"/>
          </a:p>
        </p:txBody>
      </p:sp>
      <p:sp>
        <p:nvSpPr>
          <p:cNvPr id="6" name="TextBox 5"/>
          <p:cNvSpPr txBox="1"/>
          <p:nvPr/>
        </p:nvSpPr>
        <p:spPr>
          <a:xfrm>
            <a:off x="3887416" y="1268760"/>
            <a:ext cx="5256584" cy="4727448"/>
          </a:xfrm>
          <a:prstGeom prst="rect">
            <a:avLst/>
          </a:prstGeom>
          <a:noFill/>
        </p:spPr>
        <p:txBody>
          <a:bodyPr wrap="square" rtlCol="0">
            <a:spAutoFit/>
          </a:bodyPr>
          <a:lstStyle/>
          <a:p>
            <a:pPr marL="342900" indent="-342900">
              <a:spcBef>
                <a:spcPct val="20000"/>
              </a:spcBef>
              <a:buFontTx/>
              <a:buBlip>
                <a:blip r:embed="rId3"/>
              </a:buBlip>
            </a:pPr>
            <a:r>
              <a:rPr lang="en-US" altLang="zh-TW" sz="1800" b="1" dirty="0" smtClean="0">
                <a:solidFill>
                  <a:srgbClr val="A60000"/>
                </a:solidFill>
              </a:rPr>
              <a:t>Superiority, Domination &amp; Body Language:</a:t>
            </a:r>
            <a:r>
              <a:rPr lang="en-US" altLang="zh-TW" sz="1800" dirty="0" smtClean="0">
                <a:solidFill>
                  <a:srgbClr val="A60000"/>
                </a:solidFill>
              </a:rPr>
              <a:t> Men are shown in </a:t>
            </a:r>
            <a:r>
              <a:rPr lang="en-US" altLang="zh-TW" sz="1800" b="1" dirty="0" smtClean="0">
                <a:solidFill>
                  <a:srgbClr val="A60000"/>
                </a:solidFill>
              </a:rPr>
              <a:t>dominant</a:t>
            </a:r>
            <a:r>
              <a:rPr lang="en-US" altLang="zh-TW" sz="1800" dirty="0" smtClean="0">
                <a:solidFill>
                  <a:srgbClr val="A60000"/>
                </a:solidFill>
              </a:rPr>
              <a:t> positions and appear to be </a:t>
            </a:r>
            <a:r>
              <a:rPr lang="en-US" altLang="zh-TW" sz="1800" b="1" dirty="0" smtClean="0">
                <a:solidFill>
                  <a:srgbClr val="A60000"/>
                </a:solidFill>
              </a:rPr>
              <a:t>reflective of thought </a:t>
            </a:r>
            <a:r>
              <a:rPr lang="en-US" altLang="zh-TW" sz="1800" dirty="0" smtClean="0">
                <a:solidFill>
                  <a:srgbClr val="A60000"/>
                </a:solidFill>
              </a:rPr>
              <a:t>and </a:t>
            </a:r>
            <a:r>
              <a:rPr lang="en-US" altLang="zh-TW" sz="1800" b="1" dirty="0" smtClean="0">
                <a:solidFill>
                  <a:srgbClr val="A60000"/>
                </a:solidFill>
              </a:rPr>
              <a:t>intelligence</a:t>
            </a:r>
            <a:r>
              <a:rPr lang="en-US" altLang="zh-TW" sz="1800" dirty="0" smtClean="0">
                <a:solidFill>
                  <a:srgbClr val="A60000"/>
                </a:solidFill>
              </a:rPr>
              <a:t>. Women are physically portrayed </a:t>
            </a:r>
            <a:r>
              <a:rPr lang="en-US" altLang="zh-TW" sz="1800" b="1" dirty="0" smtClean="0">
                <a:solidFill>
                  <a:srgbClr val="A60000"/>
                </a:solidFill>
              </a:rPr>
              <a:t>in sexual or reclining poses </a:t>
            </a:r>
            <a:r>
              <a:rPr lang="en-US" altLang="zh-TW" sz="1800" dirty="0" smtClean="0">
                <a:solidFill>
                  <a:srgbClr val="A60000"/>
                </a:solidFill>
              </a:rPr>
              <a:t>with </a:t>
            </a:r>
            <a:r>
              <a:rPr lang="en-US" altLang="zh-TW" sz="1800" b="1" dirty="0" smtClean="0">
                <a:solidFill>
                  <a:srgbClr val="A60000"/>
                </a:solidFill>
              </a:rPr>
              <a:t>blank or inviting expressions</a:t>
            </a:r>
            <a:r>
              <a:rPr lang="en-US" altLang="zh-TW" sz="1800" dirty="0" smtClean="0">
                <a:solidFill>
                  <a:srgbClr val="A60000"/>
                </a:solidFill>
              </a:rPr>
              <a:t>.</a:t>
            </a:r>
            <a:r>
              <a:rPr lang="en-US" altLang="zh-TW" sz="1800" dirty="0" smtClean="0"/>
              <a:t> </a:t>
            </a:r>
            <a:endParaRPr lang="en-US" altLang="zh-TW" sz="1800" dirty="0" smtClean="0">
              <a:latin typeface="Times" pitchFamily="18" charset="0"/>
            </a:endParaRPr>
          </a:p>
          <a:p>
            <a:pPr marL="342900" indent="-342900">
              <a:spcBef>
                <a:spcPct val="20000"/>
              </a:spcBef>
              <a:buFontTx/>
              <a:buBlip>
                <a:blip r:embed="rId3"/>
              </a:buBlip>
            </a:pPr>
            <a:r>
              <a:rPr lang="en-US" altLang="zh-TW" sz="1800" b="1" dirty="0" smtClean="0">
                <a:solidFill>
                  <a:srgbClr val="4F2796"/>
                </a:solidFill>
              </a:rPr>
              <a:t>Dismemberment:</a:t>
            </a:r>
            <a:r>
              <a:rPr lang="en-US" altLang="zh-TW" sz="1800" dirty="0" smtClean="0">
                <a:solidFill>
                  <a:srgbClr val="4F2796"/>
                </a:solidFill>
              </a:rPr>
              <a:t> On females, </a:t>
            </a:r>
            <a:r>
              <a:rPr lang="en-US" altLang="zh-TW" sz="1800" b="1" dirty="0" smtClean="0">
                <a:solidFill>
                  <a:srgbClr val="4F2796"/>
                </a:solidFill>
              </a:rPr>
              <a:t>parts of the body </a:t>
            </a:r>
            <a:r>
              <a:rPr lang="en-US" altLang="zh-TW" sz="1800" dirty="0" smtClean="0">
                <a:solidFill>
                  <a:srgbClr val="4F2796"/>
                </a:solidFill>
              </a:rPr>
              <a:t>such as legs, chest, etc., are used, rather than the full body. This is often applied to sell products which are not related to the body.</a:t>
            </a:r>
            <a:endParaRPr lang="en-US" altLang="zh-TW" sz="1800" dirty="0" smtClean="0">
              <a:latin typeface="Times" pitchFamily="18" charset="0"/>
            </a:endParaRPr>
          </a:p>
          <a:p>
            <a:pPr marL="342900" indent="-342900">
              <a:spcBef>
                <a:spcPct val="20000"/>
              </a:spcBef>
              <a:buFontTx/>
              <a:buBlip>
                <a:blip r:embed="rId3"/>
              </a:buBlip>
            </a:pPr>
            <a:r>
              <a:rPr lang="en-US" altLang="zh-TW" sz="1800" b="1" dirty="0" smtClean="0">
                <a:solidFill>
                  <a:srgbClr val="297161"/>
                </a:solidFill>
              </a:rPr>
              <a:t>The Voice-Over Authority:</a:t>
            </a:r>
            <a:r>
              <a:rPr lang="en-US" altLang="zh-TW" sz="1800" dirty="0" smtClean="0">
                <a:solidFill>
                  <a:srgbClr val="297161"/>
                </a:solidFill>
              </a:rPr>
              <a:t> In moving image advertisements, </a:t>
            </a:r>
            <a:r>
              <a:rPr lang="en-US" altLang="zh-TW" sz="1800" b="1" dirty="0" smtClean="0">
                <a:solidFill>
                  <a:srgbClr val="297161"/>
                </a:solidFill>
              </a:rPr>
              <a:t>male voices are used as voice-overs </a:t>
            </a:r>
            <a:r>
              <a:rPr lang="en-US" altLang="zh-TW" sz="1800" dirty="0" smtClean="0">
                <a:solidFill>
                  <a:srgbClr val="297161"/>
                </a:solidFill>
              </a:rPr>
              <a:t>in commercials rather than females.</a:t>
            </a:r>
            <a:r>
              <a:rPr lang="en-US" altLang="zh-TW" sz="1800" dirty="0" smtClean="0"/>
              <a:t> </a:t>
            </a:r>
            <a:endParaRPr kumimoji="1" lang="en-US" altLang="zh-TW" sz="1800" dirty="0" smtClean="0"/>
          </a:p>
          <a:p>
            <a:endParaRPr lang="en-GB" dirty="0"/>
          </a:p>
        </p:txBody>
      </p:sp>
      <p:pic>
        <p:nvPicPr>
          <p:cNvPr id="106498" name="Picture 2" descr="http://www.scentstore.co.uk/media/catalog/product/cache/1/image/9df78eab33525d08d6e5fb8d27136e95/o/n/only-the-brave-and-tattoo-advert.jpg"/>
          <p:cNvPicPr>
            <a:picLocks noChangeAspect="1" noChangeArrowheads="1"/>
          </p:cNvPicPr>
          <p:nvPr/>
        </p:nvPicPr>
        <p:blipFill>
          <a:blip r:embed="rId4" cstate="print"/>
          <a:srcRect/>
          <a:stretch>
            <a:fillRect/>
          </a:stretch>
        </p:blipFill>
        <p:spPr bwMode="auto">
          <a:xfrm>
            <a:off x="251520" y="3212976"/>
            <a:ext cx="3435896" cy="3435896"/>
          </a:xfrm>
          <a:prstGeom prst="rect">
            <a:avLst/>
          </a:prstGeom>
          <a:noFill/>
        </p:spPr>
      </p:pic>
      <p:sp>
        <p:nvSpPr>
          <p:cNvPr id="7" name="TextBox 6"/>
          <p:cNvSpPr txBox="1"/>
          <p:nvPr/>
        </p:nvSpPr>
        <p:spPr>
          <a:xfrm>
            <a:off x="8172400" y="5534561"/>
            <a:ext cx="1368152" cy="1323439"/>
          </a:xfrm>
          <a:prstGeom prst="rect">
            <a:avLst/>
          </a:prstGeom>
          <a:noFill/>
        </p:spPr>
        <p:txBody>
          <a:bodyPr wrap="square" rtlCol="0">
            <a:spAutoFit/>
          </a:bodyPr>
          <a:lstStyle/>
          <a:p>
            <a:r>
              <a:rPr lang="en-GB" sz="8000" b="1" dirty="0" smtClean="0">
                <a:effectLst>
                  <a:outerShdw blurRad="38100" dist="38100" dir="2700000" algn="tl">
                    <a:srgbClr val="000000">
                      <a:alpha val="43137"/>
                    </a:srgbClr>
                  </a:outerShdw>
                </a:effectLst>
              </a:rPr>
              <a:t>?</a:t>
            </a:r>
            <a:endParaRPr lang="en-GB" sz="8000" b="1" dirty="0">
              <a:effectLst>
                <a:outerShdw blurRad="38100" dist="38100" dir="2700000" algn="tl">
                  <a:srgbClr val="000000">
                    <a:alpha val="43137"/>
                  </a:srgbClr>
                </a:outerShdw>
              </a:effectLst>
            </a:endParaRPr>
          </a:p>
        </p:txBody>
      </p:sp>
      <p:sp>
        <p:nvSpPr>
          <p:cNvPr id="8" name="TextBox 7"/>
          <p:cNvSpPr txBox="1"/>
          <p:nvPr/>
        </p:nvSpPr>
        <p:spPr>
          <a:xfrm>
            <a:off x="179512" y="6237312"/>
            <a:ext cx="4104456" cy="461665"/>
          </a:xfrm>
          <a:prstGeom prst="rect">
            <a:avLst/>
          </a:prstGeom>
          <a:noFill/>
          <a:ln>
            <a:solidFill>
              <a:schemeClr val="tx1"/>
            </a:solidFill>
          </a:ln>
        </p:spPr>
        <p:txBody>
          <a:bodyPr wrap="square" rtlCol="0">
            <a:spAutoFit/>
          </a:bodyPr>
          <a:lstStyle/>
          <a:p>
            <a:r>
              <a:rPr lang="en-GB" dirty="0" smtClean="0"/>
              <a:t>How is the gaze gendered?</a:t>
            </a:r>
            <a:endParaRPr lang="en-GB" dirty="0"/>
          </a:p>
        </p:txBody>
      </p:sp>
      <p:sp>
        <p:nvSpPr>
          <p:cNvPr id="10" name="TextBox 9"/>
          <p:cNvSpPr txBox="1"/>
          <p:nvPr/>
        </p:nvSpPr>
        <p:spPr>
          <a:xfrm>
            <a:off x="4427984" y="5661248"/>
            <a:ext cx="3816424" cy="954107"/>
          </a:xfrm>
          <a:prstGeom prst="rect">
            <a:avLst/>
          </a:prstGeom>
          <a:noFill/>
          <a:ln>
            <a:solidFill>
              <a:schemeClr val="tx1"/>
            </a:solidFill>
          </a:ln>
        </p:spPr>
        <p:txBody>
          <a:bodyPr wrap="square" rtlCol="0">
            <a:spAutoFit/>
          </a:bodyPr>
          <a:lstStyle/>
          <a:p>
            <a:r>
              <a:rPr lang="en-GB" sz="1400" dirty="0" smtClean="0"/>
              <a:t>The thing itself / the opinion of the encoder / reading and response of audience / context of society within which the representation takes place</a:t>
            </a:r>
            <a:endParaRPr lang="en-GB"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guys3"/>
          <p:cNvPicPr>
            <a:picLocks noGrp="1" noChangeAspect="1" noChangeArrowheads="1"/>
          </p:cNvPicPr>
          <p:nvPr>
            <p:ph type="body" idx="1"/>
          </p:nvPr>
        </p:nvPicPr>
        <p:blipFill>
          <a:blip r:embed="rId3" cstate="print"/>
          <a:srcRect/>
          <a:stretch>
            <a:fillRect/>
          </a:stretch>
        </p:blipFill>
        <p:spPr>
          <a:xfrm>
            <a:off x="457200" y="1657350"/>
            <a:ext cx="8229600" cy="4410075"/>
          </a:xfrm>
          <a:noFill/>
        </p:spPr>
      </p:pic>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105473" name="Picture 1"/>
          <p:cNvPicPr>
            <a:picLocks noChangeAspect="1" noChangeArrowheads="1"/>
          </p:cNvPicPr>
          <p:nvPr/>
        </p:nvPicPr>
        <p:blipFill>
          <a:blip r:embed="rId2" cstate="print"/>
          <a:srcRect l="24506" t="20600" r="32379" b="23750"/>
          <a:stretch>
            <a:fillRect/>
          </a:stretch>
        </p:blipFill>
        <p:spPr bwMode="auto">
          <a:xfrm>
            <a:off x="179512" y="764703"/>
            <a:ext cx="8352928" cy="606445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104450" name="Picture 2" descr="http://www.arnotts.ie/images/contentmisc/spice-bomb-top-arnotts.jpg"/>
          <p:cNvPicPr>
            <a:picLocks noChangeAspect="1" noChangeArrowheads="1"/>
          </p:cNvPicPr>
          <p:nvPr/>
        </p:nvPicPr>
        <p:blipFill>
          <a:blip r:embed="rId2" cstate="print"/>
          <a:srcRect/>
          <a:stretch>
            <a:fillRect/>
          </a:stretch>
        </p:blipFill>
        <p:spPr bwMode="auto">
          <a:xfrm>
            <a:off x="0" y="824136"/>
            <a:ext cx="9144000" cy="6033864"/>
          </a:xfrm>
          <a:prstGeom prst="rect">
            <a:avLst/>
          </a:prstGeom>
          <a:noFill/>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5" name="TextBox 4"/>
          <p:cNvSpPr txBox="1"/>
          <p:nvPr/>
        </p:nvSpPr>
        <p:spPr>
          <a:xfrm>
            <a:off x="3635896" y="764704"/>
            <a:ext cx="5040560" cy="461665"/>
          </a:xfrm>
          <a:prstGeom prst="rect">
            <a:avLst/>
          </a:prstGeom>
          <a:noFill/>
        </p:spPr>
        <p:txBody>
          <a:bodyPr wrap="square" rtlCol="0">
            <a:spAutoFit/>
          </a:bodyPr>
          <a:lstStyle/>
          <a:p>
            <a:r>
              <a:rPr lang="en-GB" dirty="0" smtClean="0"/>
              <a:t>TV advert ‘</a:t>
            </a:r>
            <a:r>
              <a:rPr lang="en-GB" dirty="0" err="1" smtClean="0"/>
              <a:t>Spicebomb</a:t>
            </a:r>
            <a:r>
              <a:rPr lang="en-GB" dirty="0" smtClean="0"/>
              <a:t>’</a:t>
            </a:r>
            <a:endParaRPr lang="en-GB" dirty="0"/>
          </a:p>
        </p:txBody>
      </p:sp>
      <p:sp>
        <p:nvSpPr>
          <p:cNvPr id="6" name="TextBox 5"/>
          <p:cNvSpPr txBox="1"/>
          <p:nvPr/>
        </p:nvSpPr>
        <p:spPr>
          <a:xfrm>
            <a:off x="3887416" y="1268760"/>
            <a:ext cx="5256584" cy="4727448"/>
          </a:xfrm>
          <a:prstGeom prst="rect">
            <a:avLst/>
          </a:prstGeom>
          <a:noFill/>
        </p:spPr>
        <p:txBody>
          <a:bodyPr wrap="square" rtlCol="0">
            <a:spAutoFit/>
          </a:bodyPr>
          <a:lstStyle/>
          <a:p>
            <a:pPr marL="342900" indent="-342900">
              <a:spcBef>
                <a:spcPct val="20000"/>
              </a:spcBef>
              <a:buFontTx/>
              <a:buBlip>
                <a:blip r:embed="rId2"/>
              </a:buBlip>
            </a:pPr>
            <a:r>
              <a:rPr lang="en-US" altLang="zh-TW" sz="1800" b="1" dirty="0" smtClean="0">
                <a:solidFill>
                  <a:srgbClr val="A60000"/>
                </a:solidFill>
              </a:rPr>
              <a:t>Superiority, Domination &amp; Body Language:</a:t>
            </a:r>
            <a:r>
              <a:rPr lang="en-US" altLang="zh-TW" sz="1800" dirty="0" smtClean="0">
                <a:solidFill>
                  <a:srgbClr val="A60000"/>
                </a:solidFill>
              </a:rPr>
              <a:t> Men are shown in </a:t>
            </a:r>
            <a:r>
              <a:rPr lang="en-US" altLang="zh-TW" sz="1800" b="1" dirty="0" smtClean="0">
                <a:solidFill>
                  <a:srgbClr val="A60000"/>
                </a:solidFill>
              </a:rPr>
              <a:t>dominant</a:t>
            </a:r>
            <a:r>
              <a:rPr lang="en-US" altLang="zh-TW" sz="1800" dirty="0" smtClean="0">
                <a:solidFill>
                  <a:srgbClr val="A60000"/>
                </a:solidFill>
              </a:rPr>
              <a:t> positions and appear to be </a:t>
            </a:r>
            <a:r>
              <a:rPr lang="en-US" altLang="zh-TW" sz="1800" b="1" dirty="0" smtClean="0">
                <a:solidFill>
                  <a:srgbClr val="A60000"/>
                </a:solidFill>
              </a:rPr>
              <a:t>reflective of thought </a:t>
            </a:r>
            <a:r>
              <a:rPr lang="en-US" altLang="zh-TW" sz="1800" dirty="0" smtClean="0">
                <a:solidFill>
                  <a:srgbClr val="A60000"/>
                </a:solidFill>
              </a:rPr>
              <a:t>and </a:t>
            </a:r>
            <a:r>
              <a:rPr lang="en-US" altLang="zh-TW" sz="1800" b="1" dirty="0" smtClean="0">
                <a:solidFill>
                  <a:srgbClr val="A60000"/>
                </a:solidFill>
              </a:rPr>
              <a:t>intelligence</a:t>
            </a:r>
            <a:r>
              <a:rPr lang="en-US" altLang="zh-TW" sz="1800" dirty="0" smtClean="0">
                <a:solidFill>
                  <a:srgbClr val="A60000"/>
                </a:solidFill>
              </a:rPr>
              <a:t>. Women are physically portrayed </a:t>
            </a:r>
            <a:r>
              <a:rPr lang="en-US" altLang="zh-TW" sz="1800" b="1" dirty="0" smtClean="0">
                <a:solidFill>
                  <a:srgbClr val="A60000"/>
                </a:solidFill>
              </a:rPr>
              <a:t>in sexual or reclining poses </a:t>
            </a:r>
            <a:r>
              <a:rPr lang="en-US" altLang="zh-TW" sz="1800" dirty="0" smtClean="0">
                <a:solidFill>
                  <a:srgbClr val="A60000"/>
                </a:solidFill>
              </a:rPr>
              <a:t>with </a:t>
            </a:r>
            <a:r>
              <a:rPr lang="en-US" altLang="zh-TW" sz="1800" b="1" dirty="0" smtClean="0">
                <a:solidFill>
                  <a:srgbClr val="A60000"/>
                </a:solidFill>
              </a:rPr>
              <a:t>blank or inviting expressions</a:t>
            </a:r>
            <a:r>
              <a:rPr lang="en-US" altLang="zh-TW" sz="1800" dirty="0" smtClean="0">
                <a:solidFill>
                  <a:srgbClr val="A60000"/>
                </a:solidFill>
              </a:rPr>
              <a:t>.</a:t>
            </a:r>
            <a:r>
              <a:rPr lang="en-US" altLang="zh-TW" sz="1800" dirty="0" smtClean="0"/>
              <a:t> </a:t>
            </a:r>
            <a:endParaRPr lang="en-US" altLang="zh-TW" sz="1800" dirty="0" smtClean="0">
              <a:latin typeface="Times" pitchFamily="18" charset="0"/>
            </a:endParaRPr>
          </a:p>
          <a:p>
            <a:pPr marL="342900" indent="-342900">
              <a:spcBef>
                <a:spcPct val="20000"/>
              </a:spcBef>
              <a:buFontTx/>
              <a:buBlip>
                <a:blip r:embed="rId2"/>
              </a:buBlip>
            </a:pPr>
            <a:r>
              <a:rPr lang="en-US" altLang="zh-TW" sz="1800" b="1" dirty="0" smtClean="0">
                <a:solidFill>
                  <a:srgbClr val="4F2796"/>
                </a:solidFill>
              </a:rPr>
              <a:t>Dismemberment:</a:t>
            </a:r>
            <a:r>
              <a:rPr lang="en-US" altLang="zh-TW" sz="1800" dirty="0" smtClean="0">
                <a:solidFill>
                  <a:srgbClr val="4F2796"/>
                </a:solidFill>
              </a:rPr>
              <a:t> On females, </a:t>
            </a:r>
            <a:r>
              <a:rPr lang="en-US" altLang="zh-TW" sz="1800" b="1" dirty="0" smtClean="0">
                <a:solidFill>
                  <a:srgbClr val="4F2796"/>
                </a:solidFill>
              </a:rPr>
              <a:t>parts of the body </a:t>
            </a:r>
            <a:r>
              <a:rPr lang="en-US" altLang="zh-TW" sz="1800" dirty="0" smtClean="0">
                <a:solidFill>
                  <a:srgbClr val="4F2796"/>
                </a:solidFill>
              </a:rPr>
              <a:t>such as legs, chest, etc., are used, rather than the full body. This is often applied to sell products which are not related to the body.</a:t>
            </a:r>
            <a:endParaRPr lang="en-US" altLang="zh-TW" sz="1800" dirty="0" smtClean="0">
              <a:latin typeface="Times" pitchFamily="18" charset="0"/>
            </a:endParaRPr>
          </a:p>
          <a:p>
            <a:pPr marL="342900" indent="-342900">
              <a:spcBef>
                <a:spcPct val="20000"/>
              </a:spcBef>
              <a:buFontTx/>
              <a:buBlip>
                <a:blip r:embed="rId2"/>
              </a:buBlip>
            </a:pPr>
            <a:r>
              <a:rPr lang="en-US" altLang="zh-TW" sz="1800" b="1" dirty="0" smtClean="0">
                <a:solidFill>
                  <a:srgbClr val="297161"/>
                </a:solidFill>
              </a:rPr>
              <a:t>The Voice-Over Authority:</a:t>
            </a:r>
            <a:r>
              <a:rPr lang="en-US" altLang="zh-TW" sz="1800" dirty="0" smtClean="0">
                <a:solidFill>
                  <a:srgbClr val="297161"/>
                </a:solidFill>
              </a:rPr>
              <a:t> In moving image advertisements, </a:t>
            </a:r>
            <a:r>
              <a:rPr lang="en-US" altLang="zh-TW" sz="1800" b="1" dirty="0" smtClean="0">
                <a:solidFill>
                  <a:srgbClr val="297161"/>
                </a:solidFill>
              </a:rPr>
              <a:t>male voices are used as voice-overs </a:t>
            </a:r>
            <a:r>
              <a:rPr lang="en-US" altLang="zh-TW" sz="1800" dirty="0" smtClean="0">
                <a:solidFill>
                  <a:srgbClr val="297161"/>
                </a:solidFill>
              </a:rPr>
              <a:t>in commercials rather than females.</a:t>
            </a:r>
            <a:r>
              <a:rPr lang="en-US" altLang="zh-TW" sz="1800" dirty="0" smtClean="0"/>
              <a:t> </a:t>
            </a:r>
            <a:endParaRPr kumimoji="1" lang="en-US" altLang="zh-TW" sz="1800" dirty="0" smtClean="0"/>
          </a:p>
          <a:p>
            <a:endParaRPr lang="en-GB" dirty="0"/>
          </a:p>
        </p:txBody>
      </p:sp>
      <p:sp>
        <p:nvSpPr>
          <p:cNvPr id="7" name="TextBox 6"/>
          <p:cNvSpPr txBox="1"/>
          <p:nvPr/>
        </p:nvSpPr>
        <p:spPr>
          <a:xfrm>
            <a:off x="8172400" y="5534561"/>
            <a:ext cx="1368152" cy="1323439"/>
          </a:xfrm>
          <a:prstGeom prst="rect">
            <a:avLst/>
          </a:prstGeom>
          <a:noFill/>
        </p:spPr>
        <p:txBody>
          <a:bodyPr wrap="square" rtlCol="0">
            <a:spAutoFit/>
          </a:bodyPr>
          <a:lstStyle/>
          <a:p>
            <a:r>
              <a:rPr lang="en-GB" sz="8000" b="1" dirty="0" smtClean="0">
                <a:effectLst>
                  <a:outerShdw blurRad="38100" dist="38100" dir="2700000" algn="tl">
                    <a:srgbClr val="000000">
                      <a:alpha val="43137"/>
                    </a:srgbClr>
                  </a:outerShdw>
                </a:effectLst>
              </a:rPr>
              <a:t>?</a:t>
            </a:r>
            <a:endParaRPr lang="en-GB" sz="8000" b="1" dirty="0">
              <a:effectLst>
                <a:outerShdw blurRad="38100" dist="38100" dir="2700000" algn="tl">
                  <a:srgbClr val="000000">
                    <a:alpha val="43137"/>
                  </a:srgbClr>
                </a:outerShdw>
              </a:effectLst>
            </a:endParaRPr>
          </a:p>
        </p:txBody>
      </p:sp>
      <p:sp>
        <p:nvSpPr>
          <p:cNvPr id="8" name="TextBox 7"/>
          <p:cNvSpPr txBox="1"/>
          <p:nvPr/>
        </p:nvSpPr>
        <p:spPr>
          <a:xfrm>
            <a:off x="179512" y="6237312"/>
            <a:ext cx="4104456" cy="461665"/>
          </a:xfrm>
          <a:prstGeom prst="rect">
            <a:avLst/>
          </a:prstGeom>
          <a:noFill/>
          <a:ln>
            <a:solidFill>
              <a:schemeClr val="tx1"/>
            </a:solidFill>
          </a:ln>
        </p:spPr>
        <p:txBody>
          <a:bodyPr wrap="square" rtlCol="0">
            <a:spAutoFit/>
          </a:bodyPr>
          <a:lstStyle/>
          <a:p>
            <a:r>
              <a:rPr lang="en-GB" dirty="0" smtClean="0"/>
              <a:t>How is the gaze gendered?</a:t>
            </a:r>
            <a:endParaRPr lang="en-GB" dirty="0"/>
          </a:p>
        </p:txBody>
      </p:sp>
      <p:sp>
        <p:nvSpPr>
          <p:cNvPr id="10" name="TextBox 9"/>
          <p:cNvSpPr txBox="1"/>
          <p:nvPr/>
        </p:nvSpPr>
        <p:spPr>
          <a:xfrm>
            <a:off x="4427984" y="5661248"/>
            <a:ext cx="3816424" cy="954107"/>
          </a:xfrm>
          <a:prstGeom prst="rect">
            <a:avLst/>
          </a:prstGeom>
          <a:noFill/>
          <a:ln>
            <a:solidFill>
              <a:schemeClr val="tx1"/>
            </a:solidFill>
          </a:ln>
        </p:spPr>
        <p:txBody>
          <a:bodyPr wrap="square" rtlCol="0">
            <a:spAutoFit/>
          </a:bodyPr>
          <a:lstStyle/>
          <a:p>
            <a:r>
              <a:rPr lang="en-GB" sz="1400" dirty="0" smtClean="0"/>
              <a:t>The thing itself / the opinion of the encoder / reading and response of audience / context of society within which the representation takes place</a:t>
            </a:r>
            <a:endParaRPr lang="en-GB" dirty="0"/>
          </a:p>
        </p:txBody>
      </p:sp>
      <p:pic>
        <p:nvPicPr>
          <p:cNvPr id="11" name="Picture 2" descr="https://encrypted-tbn1.gstatic.com/images?q=tbn:ANd9GcR-vrk6JYz0FQUkJ_-ZKFpZpGsRikcxVRECc8pUSEI7qye_8FSc4g"/>
          <p:cNvPicPr>
            <a:picLocks noChangeAspect="1" noChangeArrowheads="1"/>
          </p:cNvPicPr>
          <p:nvPr/>
        </p:nvPicPr>
        <p:blipFill>
          <a:blip r:embed="rId3" cstate="print"/>
          <a:srcRect/>
          <a:stretch>
            <a:fillRect/>
          </a:stretch>
        </p:blipFill>
        <p:spPr bwMode="auto">
          <a:xfrm>
            <a:off x="251520" y="3501008"/>
            <a:ext cx="3452069" cy="2304256"/>
          </a:xfrm>
          <a:prstGeom prst="rect">
            <a:avLst/>
          </a:prstGeom>
          <a:noFill/>
        </p:spPr>
      </p:pic>
      <p:sp>
        <p:nvSpPr>
          <p:cNvPr id="12" name="Action Button: Movie 11">
            <a:hlinkClick r:id="rId4" highlightClick="1"/>
          </p:cNvPr>
          <p:cNvSpPr/>
          <p:nvPr/>
        </p:nvSpPr>
        <p:spPr>
          <a:xfrm>
            <a:off x="323528" y="908720"/>
            <a:ext cx="3096344" cy="2232248"/>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118786" name="Picture 2"/>
          <p:cNvPicPr>
            <a:picLocks noChangeAspect="1" noChangeArrowheads="1"/>
          </p:cNvPicPr>
          <p:nvPr/>
        </p:nvPicPr>
        <p:blipFill>
          <a:blip r:embed="rId2" cstate="print"/>
          <a:srcRect l="26278" t="20600" r="32969" b="20601"/>
          <a:stretch>
            <a:fillRect/>
          </a:stretch>
        </p:blipFill>
        <p:spPr bwMode="auto">
          <a:xfrm>
            <a:off x="755576" y="838549"/>
            <a:ext cx="7416824" cy="601945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119812" name="Picture 4" descr="http://i40.tinypic.com/ipv03b.jpg"/>
          <p:cNvPicPr>
            <a:picLocks noChangeAspect="1" noChangeArrowheads="1"/>
          </p:cNvPicPr>
          <p:nvPr/>
        </p:nvPicPr>
        <p:blipFill>
          <a:blip r:embed="rId2" cstate="print"/>
          <a:srcRect/>
          <a:stretch>
            <a:fillRect/>
          </a:stretch>
        </p:blipFill>
        <p:spPr bwMode="auto">
          <a:xfrm>
            <a:off x="1" y="944687"/>
            <a:ext cx="9144000" cy="5913313"/>
          </a:xfrm>
          <a:prstGeom prst="rect">
            <a:avLst/>
          </a:prstGeom>
          <a:noFill/>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5" name="TextBox 4"/>
          <p:cNvSpPr txBox="1"/>
          <p:nvPr/>
        </p:nvSpPr>
        <p:spPr>
          <a:xfrm>
            <a:off x="3635896" y="764704"/>
            <a:ext cx="5040560" cy="461665"/>
          </a:xfrm>
          <a:prstGeom prst="rect">
            <a:avLst/>
          </a:prstGeom>
          <a:noFill/>
        </p:spPr>
        <p:txBody>
          <a:bodyPr wrap="square" rtlCol="0">
            <a:spAutoFit/>
          </a:bodyPr>
          <a:lstStyle/>
          <a:p>
            <a:r>
              <a:rPr lang="en-GB" dirty="0" smtClean="0"/>
              <a:t>TV advert ‘Cherie’</a:t>
            </a:r>
            <a:endParaRPr lang="en-GB" dirty="0"/>
          </a:p>
        </p:txBody>
      </p:sp>
      <p:sp>
        <p:nvSpPr>
          <p:cNvPr id="6" name="TextBox 5"/>
          <p:cNvSpPr txBox="1"/>
          <p:nvPr/>
        </p:nvSpPr>
        <p:spPr>
          <a:xfrm>
            <a:off x="3887416" y="1268760"/>
            <a:ext cx="5256584" cy="4727448"/>
          </a:xfrm>
          <a:prstGeom prst="rect">
            <a:avLst/>
          </a:prstGeom>
          <a:noFill/>
        </p:spPr>
        <p:txBody>
          <a:bodyPr wrap="square" rtlCol="0">
            <a:spAutoFit/>
          </a:bodyPr>
          <a:lstStyle/>
          <a:p>
            <a:pPr marL="342900" indent="-342900">
              <a:spcBef>
                <a:spcPct val="20000"/>
              </a:spcBef>
              <a:buFontTx/>
              <a:buBlip>
                <a:blip r:embed="rId2"/>
              </a:buBlip>
            </a:pPr>
            <a:r>
              <a:rPr lang="en-US" altLang="zh-TW" sz="1800" b="1" dirty="0" smtClean="0">
                <a:solidFill>
                  <a:srgbClr val="A60000"/>
                </a:solidFill>
              </a:rPr>
              <a:t>Superiority, Domination &amp; Body Language:</a:t>
            </a:r>
            <a:r>
              <a:rPr lang="en-US" altLang="zh-TW" sz="1800" dirty="0" smtClean="0">
                <a:solidFill>
                  <a:srgbClr val="A60000"/>
                </a:solidFill>
              </a:rPr>
              <a:t> Men are shown in </a:t>
            </a:r>
            <a:r>
              <a:rPr lang="en-US" altLang="zh-TW" sz="1800" b="1" dirty="0" smtClean="0">
                <a:solidFill>
                  <a:srgbClr val="A60000"/>
                </a:solidFill>
              </a:rPr>
              <a:t>dominant</a:t>
            </a:r>
            <a:r>
              <a:rPr lang="en-US" altLang="zh-TW" sz="1800" dirty="0" smtClean="0">
                <a:solidFill>
                  <a:srgbClr val="A60000"/>
                </a:solidFill>
              </a:rPr>
              <a:t> positions and appear to be </a:t>
            </a:r>
            <a:r>
              <a:rPr lang="en-US" altLang="zh-TW" sz="1800" b="1" dirty="0" smtClean="0">
                <a:solidFill>
                  <a:srgbClr val="A60000"/>
                </a:solidFill>
              </a:rPr>
              <a:t>reflective of thought </a:t>
            </a:r>
            <a:r>
              <a:rPr lang="en-US" altLang="zh-TW" sz="1800" dirty="0" smtClean="0">
                <a:solidFill>
                  <a:srgbClr val="A60000"/>
                </a:solidFill>
              </a:rPr>
              <a:t>and </a:t>
            </a:r>
            <a:r>
              <a:rPr lang="en-US" altLang="zh-TW" sz="1800" b="1" dirty="0" smtClean="0">
                <a:solidFill>
                  <a:srgbClr val="A60000"/>
                </a:solidFill>
              </a:rPr>
              <a:t>intelligence</a:t>
            </a:r>
            <a:r>
              <a:rPr lang="en-US" altLang="zh-TW" sz="1800" dirty="0" smtClean="0">
                <a:solidFill>
                  <a:srgbClr val="A60000"/>
                </a:solidFill>
              </a:rPr>
              <a:t>. Women are physically portrayed </a:t>
            </a:r>
            <a:r>
              <a:rPr lang="en-US" altLang="zh-TW" sz="1800" b="1" dirty="0" smtClean="0">
                <a:solidFill>
                  <a:srgbClr val="A60000"/>
                </a:solidFill>
              </a:rPr>
              <a:t>in sexual or reclining poses </a:t>
            </a:r>
            <a:r>
              <a:rPr lang="en-US" altLang="zh-TW" sz="1800" dirty="0" smtClean="0">
                <a:solidFill>
                  <a:srgbClr val="A60000"/>
                </a:solidFill>
              </a:rPr>
              <a:t>with </a:t>
            </a:r>
            <a:r>
              <a:rPr lang="en-US" altLang="zh-TW" sz="1800" b="1" dirty="0" smtClean="0">
                <a:solidFill>
                  <a:srgbClr val="A60000"/>
                </a:solidFill>
              </a:rPr>
              <a:t>blank or inviting expressions</a:t>
            </a:r>
            <a:r>
              <a:rPr lang="en-US" altLang="zh-TW" sz="1800" dirty="0" smtClean="0">
                <a:solidFill>
                  <a:srgbClr val="A60000"/>
                </a:solidFill>
              </a:rPr>
              <a:t>.</a:t>
            </a:r>
            <a:r>
              <a:rPr lang="en-US" altLang="zh-TW" sz="1800" dirty="0" smtClean="0"/>
              <a:t> </a:t>
            </a:r>
            <a:endParaRPr lang="en-US" altLang="zh-TW" sz="1800" dirty="0" smtClean="0">
              <a:latin typeface="Times" pitchFamily="18" charset="0"/>
            </a:endParaRPr>
          </a:p>
          <a:p>
            <a:pPr marL="342900" indent="-342900">
              <a:spcBef>
                <a:spcPct val="20000"/>
              </a:spcBef>
              <a:buFontTx/>
              <a:buBlip>
                <a:blip r:embed="rId2"/>
              </a:buBlip>
            </a:pPr>
            <a:r>
              <a:rPr lang="en-US" altLang="zh-TW" sz="1800" b="1" dirty="0" smtClean="0">
                <a:solidFill>
                  <a:srgbClr val="4F2796"/>
                </a:solidFill>
              </a:rPr>
              <a:t>Dismemberment:</a:t>
            </a:r>
            <a:r>
              <a:rPr lang="en-US" altLang="zh-TW" sz="1800" dirty="0" smtClean="0">
                <a:solidFill>
                  <a:srgbClr val="4F2796"/>
                </a:solidFill>
              </a:rPr>
              <a:t> On females, </a:t>
            </a:r>
            <a:r>
              <a:rPr lang="en-US" altLang="zh-TW" sz="1800" b="1" dirty="0" smtClean="0">
                <a:solidFill>
                  <a:srgbClr val="4F2796"/>
                </a:solidFill>
              </a:rPr>
              <a:t>parts of the body </a:t>
            </a:r>
            <a:r>
              <a:rPr lang="en-US" altLang="zh-TW" sz="1800" dirty="0" smtClean="0">
                <a:solidFill>
                  <a:srgbClr val="4F2796"/>
                </a:solidFill>
              </a:rPr>
              <a:t>such as legs, chest, etc., are used, rather than the full body. This is often applied to sell products which are not related to the body.</a:t>
            </a:r>
            <a:endParaRPr lang="en-US" altLang="zh-TW" sz="1800" dirty="0" smtClean="0">
              <a:latin typeface="Times" pitchFamily="18" charset="0"/>
            </a:endParaRPr>
          </a:p>
          <a:p>
            <a:pPr marL="342900" indent="-342900">
              <a:spcBef>
                <a:spcPct val="20000"/>
              </a:spcBef>
              <a:buFontTx/>
              <a:buBlip>
                <a:blip r:embed="rId2"/>
              </a:buBlip>
            </a:pPr>
            <a:r>
              <a:rPr lang="en-US" altLang="zh-TW" sz="1800" b="1" dirty="0" smtClean="0">
                <a:solidFill>
                  <a:srgbClr val="297161"/>
                </a:solidFill>
              </a:rPr>
              <a:t>The Voice-Over Authority:</a:t>
            </a:r>
            <a:r>
              <a:rPr lang="en-US" altLang="zh-TW" sz="1800" dirty="0" smtClean="0">
                <a:solidFill>
                  <a:srgbClr val="297161"/>
                </a:solidFill>
              </a:rPr>
              <a:t> In moving image advertisements, </a:t>
            </a:r>
            <a:r>
              <a:rPr lang="en-US" altLang="zh-TW" sz="1800" b="1" dirty="0" smtClean="0">
                <a:solidFill>
                  <a:srgbClr val="297161"/>
                </a:solidFill>
              </a:rPr>
              <a:t>male voices are used as voice-overs </a:t>
            </a:r>
            <a:r>
              <a:rPr lang="en-US" altLang="zh-TW" sz="1800" dirty="0" smtClean="0">
                <a:solidFill>
                  <a:srgbClr val="297161"/>
                </a:solidFill>
              </a:rPr>
              <a:t>in commercials rather than females.</a:t>
            </a:r>
            <a:r>
              <a:rPr lang="en-US" altLang="zh-TW" sz="1800" dirty="0" smtClean="0"/>
              <a:t> </a:t>
            </a:r>
            <a:endParaRPr kumimoji="1" lang="en-US" altLang="zh-TW" sz="1800" dirty="0" smtClean="0"/>
          </a:p>
          <a:p>
            <a:endParaRPr lang="en-GB" dirty="0"/>
          </a:p>
        </p:txBody>
      </p:sp>
      <p:sp>
        <p:nvSpPr>
          <p:cNvPr id="7" name="TextBox 6"/>
          <p:cNvSpPr txBox="1"/>
          <p:nvPr/>
        </p:nvSpPr>
        <p:spPr>
          <a:xfrm>
            <a:off x="8172400" y="5534561"/>
            <a:ext cx="1368152" cy="1323439"/>
          </a:xfrm>
          <a:prstGeom prst="rect">
            <a:avLst/>
          </a:prstGeom>
          <a:noFill/>
        </p:spPr>
        <p:txBody>
          <a:bodyPr wrap="square" rtlCol="0">
            <a:spAutoFit/>
          </a:bodyPr>
          <a:lstStyle/>
          <a:p>
            <a:r>
              <a:rPr lang="en-GB" sz="8000" b="1" dirty="0" smtClean="0">
                <a:effectLst>
                  <a:outerShdw blurRad="38100" dist="38100" dir="2700000" algn="tl">
                    <a:srgbClr val="000000">
                      <a:alpha val="43137"/>
                    </a:srgbClr>
                  </a:outerShdw>
                </a:effectLst>
              </a:rPr>
              <a:t>?</a:t>
            </a:r>
            <a:endParaRPr lang="en-GB" sz="8000" b="1" dirty="0">
              <a:effectLst>
                <a:outerShdw blurRad="38100" dist="38100" dir="2700000" algn="tl">
                  <a:srgbClr val="000000">
                    <a:alpha val="43137"/>
                  </a:srgbClr>
                </a:outerShdw>
              </a:effectLst>
            </a:endParaRPr>
          </a:p>
        </p:txBody>
      </p:sp>
      <p:sp>
        <p:nvSpPr>
          <p:cNvPr id="8" name="TextBox 7"/>
          <p:cNvSpPr txBox="1"/>
          <p:nvPr/>
        </p:nvSpPr>
        <p:spPr>
          <a:xfrm>
            <a:off x="179512" y="6237312"/>
            <a:ext cx="4104456" cy="461665"/>
          </a:xfrm>
          <a:prstGeom prst="rect">
            <a:avLst/>
          </a:prstGeom>
          <a:noFill/>
          <a:ln>
            <a:solidFill>
              <a:schemeClr val="tx1"/>
            </a:solidFill>
          </a:ln>
        </p:spPr>
        <p:txBody>
          <a:bodyPr wrap="square" rtlCol="0">
            <a:spAutoFit/>
          </a:bodyPr>
          <a:lstStyle/>
          <a:p>
            <a:r>
              <a:rPr lang="en-GB" dirty="0" smtClean="0"/>
              <a:t>How is the gaze gendered?</a:t>
            </a:r>
            <a:endParaRPr lang="en-GB" dirty="0"/>
          </a:p>
        </p:txBody>
      </p:sp>
      <p:sp>
        <p:nvSpPr>
          <p:cNvPr id="10" name="TextBox 9"/>
          <p:cNvSpPr txBox="1"/>
          <p:nvPr/>
        </p:nvSpPr>
        <p:spPr>
          <a:xfrm>
            <a:off x="4427984" y="5661248"/>
            <a:ext cx="3816424" cy="954107"/>
          </a:xfrm>
          <a:prstGeom prst="rect">
            <a:avLst/>
          </a:prstGeom>
          <a:noFill/>
          <a:ln>
            <a:solidFill>
              <a:schemeClr val="tx1"/>
            </a:solidFill>
          </a:ln>
        </p:spPr>
        <p:txBody>
          <a:bodyPr wrap="square" rtlCol="0">
            <a:spAutoFit/>
          </a:bodyPr>
          <a:lstStyle/>
          <a:p>
            <a:r>
              <a:rPr lang="en-GB" sz="1400" dirty="0" smtClean="0"/>
              <a:t>The thing itself / the opinion of the encoder / reading and response of audience / context of society within which the representation takes place</a:t>
            </a:r>
            <a:endParaRPr lang="en-GB" dirty="0"/>
          </a:p>
        </p:txBody>
      </p:sp>
      <p:sp>
        <p:nvSpPr>
          <p:cNvPr id="12" name="Action Button: Movie 11">
            <a:hlinkClick r:id="rId3" highlightClick="1"/>
          </p:cNvPr>
          <p:cNvSpPr/>
          <p:nvPr/>
        </p:nvSpPr>
        <p:spPr>
          <a:xfrm>
            <a:off x="323528" y="908720"/>
            <a:ext cx="3096344" cy="2232248"/>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1074" name="Picture 2" descr="http://www.beautyscene.net/wp-content/uploads/2013/02/thumbs_miss-dior-natalie-portman.jpg"/>
          <p:cNvPicPr>
            <a:picLocks noChangeAspect="1" noChangeArrowheads="1"/>
          </p:cNvPicPr>
          <p:nvPr/>
        </p:nvPicPr>
        <p:blipFill>
          <a:blip r:embed="rId4" cstate="print"/>
          <a:srcRect/>
          <a:stretch>
            <a:fillRect/>
          </a:stretch>
        </p:blipFill>
        <p:spPr bwMode="auto">
          <a:xfrm>
            <a:off x="107504" y="3573016"/>
            <a:ext cx="3810000" cy="2076450"/>
          </a:xfrm>
          <a:prstGeom prst="rect">
            <a:avLst/>
          </a:prstGeom>
          <a:noFill/>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134146" name="Picture 2"/>
          <p:cNvPicPr>
            <a:picLocks noChangeAspect="1" noChangeArrowheads="1"/>
          </p:cNvPicPr>
          <p:nvPr/>
        </p:nvPicPr>
        <p:blipFill>
          <a:blip r:embed="rId2" cstate="print"/>
          <a:srcRect l="25097" t="19550" r="28835" b="23750"/>
          <a:stretch>
            <a:fillRect/>
          </a:stretch>
        </p:blipFill>
        <p:spPr bwMode="auto">
          <a:xfrm>
            <a:off x="179512" y="764704"/>
            <a:ext cx="8568952" cy="593235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137218" name="Picture 2" descr="http://theinspirationroom.com/daily/print/2012/8/lady_gaga_fame_ad_1.jpg"/>
          <p:cNvPicPr>
            <a:picLocks noChangeAspect="1" noChangeArrowheads="1"/>
          </p:cNvPicPr>
          <p:nvPr/>
        </p:nvPicPr>
        <p:blipFill>
          <a:blip r:embed="rId2" cstate="print"/>
          <a:srcRect/>
          <a:stretch>
            <a:fillRect/>
          </a:stretch>
        </p:blipFill>
        <p:spPr bwMode="auto">
          <a:xfrm>
            <a:off x="0" y="1124745"/>
            <a:ext cx="9142494" cy="5733256"/>
          </a:xfrm>
          <a:prstGeom prst="rect">
            <a:avLst/>
          </a:prstGeom>
          <a:noFill/>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5" name="TextBox 4"/>
          <p:cNvSpPr txBox="1"/>
          <p:nvPr/>
        </p:nvSpPr>
        <p:spPr>
          <a:xfrm>
            <a:off x="3635896" y="764704"/>
            <a:ext cx="5040560" cy="461665"/>
          </a:xfrm>
          <a:prstGeom prst="rect">
            <a:avLst/>
          </a:prstGeom>
          <a:noFill/>
        </p:spPr>
        <p:txBody>
          <a:bodyPr wrap="square" rtlCol="0">
            <a:spAutoFit/>
          </a:bodyPr>
          <a:lstStyle/>
          <a:p>
            <a:r>
              <a:rPr lang="en-GB" dirty="0" smtClean="0"/>
              <a:t>TV advert ‘Fame’</a:t>
            </a:r>
            <a:endParaRPr lang="en-GB" dirty="0"/>
          </a:p>
        </p:txBody>
      </p:sp>
      <p:sp>
        <p:nvSpPr>
          <p:cNvPr id="6" name="TextBox 5"/>
          <p:cNvSpPr txBox="1"/>
          <p:nvPr/>
        </p:nvSpPr>
        <p:spPr>
          <a:xfrm>
            <a:off x="3887416" y="1268760"/>
            <a:ext cx="5256584" cy="4727448"/>
          </a:xfrm>
          <a:prstGeom prst="rect">
            <a:avLst/>
          </a:prstGeom>
          <a:noFill/>
        </p:spPr>
        <p:txBody>
          <a:bodyPr wrap="square" rtlCol="0">
            <a:spAutoFit/>
          </a:bodyPr>
          <a:lstStyle/>
          <a:p>
            <a:pPr marL="342900" indent="-342900">
              <a:spcBef>
                <a:spcPct val="20000"/>
              </a:spcBef>
              <a:buFontTx/>
              <a:buBlip>
                <a:blip r:embed="rId2"/>
              </a:buBlip>
            </a:pPr>
            <a:r>
              <a:rPr lang="en-US" altLang="zh-TW" sz="1800" b="1" dirty="0" smtClean="0">
                <a:solidFill>
                  <a:srgbClr val="A60000"/>
                </a:solidFill>
              </a:rPr>
              <a:t>Superiority, Domination &amp; Body Language:</a:t>
            </a:r>
            <a:r>
              <a:rPr lang="en-US" altLang="zh-TW" sz="1800" dirty="0" smtClean="0">
                <a:solidFill>
                  <a:srgbClr val="A60000"/>
                </a:solidFill>
              </a:rPr>
              <a:t> Men are shown in </a:t>
            </a:r>
            <a:r>
              <a:rPr lang="en-US" altLang="zh-TW" sz="1800" b="1" dirty="0" smtClean="0">
                <a:solidFill>
                  <a:srgbClr val="A60000"/>
                </a:solidFill>
              </a:rPr>
              <a:t>dominant</a:t>
            </a:r>
            <a:r>
              <a:rPr lang="en-US" altLang="zh-TW" sz="1800" dirty="0" smtClean="0">
                <a:solidFill>
                  <a:srgbClr val="A60000"/>
                </a:solidFill>
              </a:rPr>
              <a:t> positions and appear to be </a:t>
            </a:r>
            <a:r>
              <a:rPr lang="en-US" altLang="zh-TW" sz="1800" b="1" dirty="0" smtClean="0">
                <a:solidFill>
                  <a:srgbClr val="A60000"/>
                </a:solidFill>
              </a:rPr>
              <a:t>reflective of thought </a:t>
            </a:r>
            <a:r>
              <a:rPr lang="en-US" altLang="zh-TW" sz="1800" dirty="0" smtClean="0">
                <a:solidFill>
                  <a:srgbClr val="A60000"/>
                </a:solidFill>
              </a:rPr>
              <a:t>and </a:t>
            </a:r>
            <a:r>
              <a:rPr lang="en-US" altLang="zh-TW" sz="1800" b="1" dirty="0" smtClean="0">
                <a:solidFill>
                  <a:srgbClr val="A60000"/>
                </a:solidFill>
              </a:rPr>
              <a:t>intelligence</a:t>
            </a:r>
            <a:r>
              <a:rPr lang="en-US" altLang="zh-TW" sz="1800" dirty="0" smtClean="0">
                <a:solidFill>
                  <a:srgbClr val="A60000"/>
                </a:solidFill>
              </a:rPr>
              <a:t>. Women are physically portrayed </a:t>
            </a:r>
            <a:r>
              <a:rPr lang="en-US" altLang="zh-TW" sz="1800" b="1" dirty="0" smtClean="0">
                <a:solidFill>
                  <a:srgbClr val="A60000"/>
                </a:solidFill>
              </a:rPr>
              <a:t>in sexual or reclining poses </a:t>
            </a:r>
            <a:r>
              <a:rPr lang="en-US" altLang="zh-TW" sz="1800" dirty="0" smtClean="0">
                <a:solidFill>
                  <a:srgbClr val="A60000"/>
                </a:solidFill>
              </a:rPr>
              <a:t>with </a:t>
            </a:r>
            <a:r>
              <a:rPr lang="en-US" altLang="zh-TW" sz="1800" b="1" dirty="0" smtClean="0">
                <a:solidFill>
                  <a:srgbClr val="A60000"/>
                </a:solidFill>
              </a:rPr>
              <a:t>blank or inviting expressions</a:t>
            </a:r>
            <a:r>
              <a:rPr lang="en-US" altLang="zh-TW" sz="1800" dirty="0" smtClean="0">
                <a:solidFill>
                  <a:srgbClr val="A60000"/>
                </a:solidFill>
              </a:rPr>
              <a:t>.</a:t>
            </a:r>
            <a:r>
              <a:rPr lang="en-US" altLang="zh-TW" sz="1800" dirty="0" smtClean="0"/>
              <a:t> </a:t>
            </a:r>
            <a:endParaRPr lang="en-US" altLang="zh-TW" sz="1800" dirty="0" smtClean="0">
              <a:latin typeface="Times" pitchFamily="18" charset="0"/>
            </a:endParaRPr>
          </a:p>
          <a:p>
            <a:pPr marL="342900" indent="-342900">
              <a:spcBef>
                <a:spcPct val="20000"/>
              </a:spcBef>
              <a:buFontTx/>
              <a:buBlip>
                <a:blip r:embed="rId2"/>
              </a:buBlip>
            </a:pPr>
            <a:r>
              <a:rPr lang="en-US" altLang="zh-TW" sz="1800" b="1" dirty="0" smtClean="0">
                <a:solidFill>
                  <a:srgbClr val="4F2796"/>
                </a:solidFill>
              </a:rPr>
              <a:t>Dismemberment:</a:t>
            </a:r>
            <a:r>
              <a:rPr lang="en-US" altLang="zh-TW" sz="1800" dirty="0" smtClean="0">
                <a:solidFill>
                  <a:srgbClr val="4F2796"/>
                </a:solidFill>
              </a:rPr>
              <a:t> On females, </a:t>
            </a:r>
            <a:r>
              <a:rPr lang="en-US" altLang="zh-TW" sz="1800" b="1" dirty="0" smtClean="0">
                <a:solidFill>
                  <a:srgbClr val="4F2796"/>
                </a:solidFill>
              </a:rPr>
              <a:t>parts of the body </a:t>
            </a:r>
            <a:r>
              <a:rPr lang="en-US" altLang="zh-TW" sz="1800" dirty="0" smtClean="0">
                <a:solidFill>
                  <a:srgbClr val="4F2796"/>
                </a:solidFill>
              </a:rPr>
              <a:t>such as legs, chest, etc., are used, rather than the full body. This is often applied to sell products which are not related to the body.</a:t>
            </a:r>
            <a:endParaRPr lang="en-US" altLang="zh-TW" sz="1800" dirty="0" smtClean="0">
              <a:latin typeface="Times" pitchFamily="18" charset="0"/>
            </a:endParaRPr>
          </a:p>
          <a:p>
            <a:pPr marL="342900" indent="-342900">
              <a:spcBef>
                <a:spcPct val="20000"/>
              </a:spcBef>
              <a:buFontTx/>
              <a:buBlip>
                <a:blip r:embed="rId2"/>
              </a:buBlip>
            </a:pPr>
            <a:r>
              <a:rPr lang="en-US" altLang="zh-TW" sz="1800" b="1" dirty="0" smtClean="0">
                <a:solidFill>
                  <a:srgbClr val="297161"/>
                </a:solidFill>
              </a:rPr>
              <a:t>The Voice-Over Authority:</a:t>
            </a:r>
            <a:r>
              <a:rPr lang="en-US" altLang="zh-TW" sz="1800" dirty="0" smtClean="0">
                <a:solidFill>
                  <a:srgbClr val="297161"/>
                </a:solidFill>
              </a:rPr>
              <a:t> In moving image advertisements, </a:t>
            </a:r>
            <a:r>
              <a:rPr lang="en-US" altLang="zh-TW" sz="1800" b="1" dirty="0" smtClean="0">
                <a:solidFill>
                  <a:srgbClr val="297161"/>
                </a:solidFill>
              </a:rPr>
              <a:t>male voices are used as voice-overs </a:t>
            </a:r>
            <a:r>
              <a:rPr lang="en-US" altLang="zh-TW" sz="1800" dirty="0" smtClean="0">
                <a:solidFill>
                  <a:srgbClr val="297161"/>
                </a:solidFill>
              </a:rPr>
              <a:t>in commercials rather than females.</a:t>
            </a:r>
            <a:r>
              <a:rPr lang="en-US" altLang="zh-TW" sz="1800" dirty="0" smtClean="0"/>
              <a:t> </a:t>
            </a:r>
            <a:endParaRPr kumimoji="1" lang="en-US" altLang="zh-TW" sz="1800" dirty="0" smtClean="0"/>
          </a:p>
          <a:p>
            <a:endParaRPr lang="en-GB" dirty="0"/>
          </a:p>
        </p:txBody>
      </p:sp>
      <p:sp>
        <p:nvSpPr>
          <p:cNvPr id="7" name="TextBox 6"/>
          <p:cNvSpPr txBox="1"/>
          <p:nvPr/>
        </p:nvSpPr>
        <p:spPr>
          <a:xfrm>
            <a:off x="8172400" y="5534561"/>
            <a:ext cx="1368152" cy="1323439"/>
          </a:xfrm>
          <a:prstGeom prst="rect">
            <a:avLst/>
          </a:prstGeom>
          <a:noFill/>
        </p:spPr>
        <p:txBody>
          <a:bodyPr wrap="square" rtlCol="0">
            <a:spAutoFit/>
          </a:bodyPr>
          <a:lstStyle/>
          <a:p>
            <a:r>
              <a:rPr lang="en-GB" sz="8000" b="1" dirty="0" smtClean="0">
                <a:effectLst>
                  <a:outerShdw blurRad="38100" dist="38100" dir="2700000" algn="tl">
                    <a:srgbClr val="000000">
                      <a:alpha val="43137"/>
                    </a:srgbClr>
                  </a:outerShdw>
                </a:effectLst>
              </a:rPr>
              <a:t>?</a:t>
            </a:r>
            <a:endParaRPr lang="en-GB" sz="8000" b="1" dirty="0">
              <a:effectLst>
                <a:outerShdw blurRad="38100" dist="38100" dir="2700000" algn="tl">
                  <a:srgbClr val="000000">
                    <a:alpha val="43137"/>
                  </a:srgbClr>
                </a:outerShdw>
              </a:effectLst>
            </a:endParaRPr>
          </a:p>
        </p:txBody>
      </p:sp>
      <p:sp>
        <p:nvSpPr>
          <p:cNvPr id="8" name="TextBox 7"/>
          <p:cNvSpPr txBox="1"/>
          <p:nvPr/>
        </p:nvSpPr>
        <p:spPr>
          <a:xfrm>
            <a:off x="179512" y="6237312"/>
            <a:ext cx="4104456" cy="461665"/>
          </a:xfrm>
          <a:prstGeom prst="rect">
            <a:avLst/>
          </a:prstGeom>
          <a:noFill/>
          <a:ln>
            <a:solidFill>
              <a:schemeClr val="tx1"/>
            </a:solidFill>
          </a:ln>
        </p:spPr>
        <p:txBody>
          <a:bodyPr wrap="square" rtlCol="0">
            <a:spAutoFit/>
          </a:bodyPr>
          <a:lstStyle/>
          <a:p>
            <a:r>
              <a:rPr lang="en-GB" dirty="0" smtClean="0"/>
              <a:t>How is the gaze gendered?</a:t>
            </a:r>
            <a:endParaRPr lang="en-GB" dirty="0"/>
          </a:p>
        </p:txBody>
      </p:sp>
      <p:sp>
        <p:nvSpPr>
          <p:cNvPr id="10" name="TextBox 9"/>
          <p:cNvSpPr txBox="1"/>
          <p:nvPr/>
        </p:nvSpPr>
        <p:spPr>
          <a:xfrm>
            <a:off x="4427984" y="5661248"/>
            <a:ext cx="3816424" cy="954107"/>
          </a:xfrm>
          <a:prstGeom prst="rect">
            <a:avLst/>
          </a:prstGeom>
          <a:noFill/>
          <a:ln>
            <a:solidFill>
              <a:schemeClr val="tx1"/>
            </a:solidFill>
          </a:ln>
        </p:spPr>
        <p:txBody>
          <a:bodyPr wrap="square" rtlCol="0">
            <a:spAutoFit/>
          </a:bodyPr>
          <a:lstStyle/>
          <a:p>
            <a:r>
              <a:rPr lang="en-GB" sz="1400" dirty="0" smtClean="0"/>
              <a:t>The thing itself / the opinion of the encoder / reading and response of audience / context of society within which the representation takes place</a:t>
            </a:r>
            <a:endParaRPr lang="en-GB" dirty="0"/>
          </a:p>
        </p:txBody>
      </p:sp>
      <p:sp>
        <p:nvSpPr>
          <p:cNvPr id="12" name="Action Button: Movie 11">
            <a:hlinkClick r:id="rId3" highlightClick="1"/>
          </p:cNvPr>
          <p:cNvSpPr/>
          <p:nvPr/>
        </p:nvSpPr>
        <p:spPr>
          <a:xfrm>
            <a:off x="323528" y="908720"/>
            <a:ext cx="3096344" cy="2232248"/>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6194" name="Picture 2" descr="http://cdn.idolator.com/wp-content/uploads/2012/08/24/lady-gaga-fame-perfume-600x450.jpg"/>
          <p:cNvPicPr>
            <a:picLocks noChangeAspect="1" noChangeArrowheads="1"/>
          </p:cNvPicPr>
          <p:nvPr/>
        </p:nvPicPr>
        <p:blipFill>
          <a:blip r:embed="rId4" cstate="print"/>
          <a:srcRect/>
          <a:stretch>
            <a:fillRect/>
          </a:stretch>
        </p:blipFill>
        <p:spPr bwMode="auto">
          <a:xfrm>
            <a:off x="179512" y="3232752"/>
            <a:ext cx="3672408" cy="2754306"/>
          </a:xfrm>
          <a:prstGeom prst="rect">
            <a:avLst/>
          </a:prstGeom>
          <a:noFill/>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3" name="Picture 2"/>
          <p:cNvPicPr>
            <a:picLocks noChangeAspect="1" noChangeArrowheads="1"/>
          </p:cNvPicPr>
          <p:nvPr/>
        </p:nvPicPr>
        <p:blipFill>
          <a:blip r:embed="rId2" cstate="print"/>
          <a:srcRect l="29822" t="22700" r="28835" b="31100"/>
          <a:stretch>
            <a:fillRect/>
          </a:stretch>
        </p:blipFill>
        <p:spPr bwMode="auto">
          <a:xfrm>
            <a:off x="0" y="836712"/>
            <a:ext cx="9144000" cy="5747657"/>
          </a:xfrm>
          <a:prstGeom prst="rect">
            <a:avLst/>
          </a:prstGeom>
          <a:noFill/>
          <a:ln w="9525">
            <a:noFill/>
            <a:miter lim="800000"/>
            <a:headEnd/>
            <a:tailEnd/>
          </a:ln>
        </p:spPr>
      </p:pic>
      <p:sp>
        <p:nvSpPr>
          <p:cNvPr id="4" name="TextBox 3"/>
          <p:cNvSpPr txBox="1"/>
          <p:nvPr/>
        </p:nvSpPr>
        <p:spPr>
          <a:xfrm>
            <a:off x="3419872" y="1340768"/>
            <a:ext cx="2088232" cy="461665"/>
          </a:xfrm>
          <a:prstGeom prst="rect">
            <a:avLst/>
          </a:prstGeom>
          <a:noFill/>
        </p:spPr>
        <p:txBody>
          <a:bodyPr wrap="square" rtlCol="0">
            <a:spAutoFit/>
          </a:bodyPr>
          <a:lstStyle/>
          <a:p>
            <a:r>
              <a:rPr lang="en-GB" sz="2350" dirty="0" smtClean="0"/>
              <a:t>women / men</a:t>
            </a:r>
            <a:endParaRPr lang="en-GB" sz="235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guys4"/>
          <p:cNvPicPr>
            <a:picLocks noGrp="1" noChangeAspect="1" noChangeArrowheads="1"/>
          </p:cNvPicPr>
          <p:nvPr>
            <p:ph type="body" idx="1"/>
          </p:nvPr>
        </p:nvPicPr>
        <p:blipFill>
          <a:blip r:embed="rId3" cstate="print"/>
          <a:srcRect/>
          <a:stretch>
            <a:fillRect/>
          </a:stretch>
        </p:blipFill>
        <p:spPr>
          <a:xfrm>
            <a:off x="457200" y="1657350"/>
            <a:ext cx="8229600" cy="4410075"/>
          </a:xfrm>
          <a:noFill/>
        </p:spPr>
      </p:pic>
      <p:sp>
        <p:nvSpPr>
          <p:cNvPr id="4" name="TextBox 3"/>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cstate="print"/>
          <a:srcRect l="28641" t="31100" r="30016" b="22700"/>
          <a:stretch>
            <a:fillRect/>
          </a:stretch>
        </p:blipFill>
        <p:spPr bwMode="auto">
          <a:xfrm>
            <a:off x="143507" y="764703"/>
            <a:ext cx="8820981" cy="5544617"/>
          </a:xfrm>
          <a:prstGeom prst="rect">
            <a:avLst/>
          </a:prstGeom>
          <a:noFill/>
          <a:ln w="9525">
            <a:noFill/>
            <a:miter lim="800000"/>
            <a:headEnd/>
            <a:tailEnd/>
          </a:ln>
        </p:spPr>
      </p:pic>
      <p:sp>
        <p:nvSpPr>
          <p:cNvPr id="3" name="TextBox 2"/>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smtClean="0"/>
          </a:p>
        </p:txBody>
      </p:sp>
      <p:pic>
        <p:nvPicPr>
          <p:cNvPr id="8195" name="Picture 3" descr="guys5"/>
          <p:cNvPicPr>
            <a:picLocks noGrp="1" noChangeAspect="1" noChangeArrowheads="1"/>
          </p:cNvPicPr>
          <p:nvPr>
            <p:ph type="body" idx="1"/>
          </p:nvPr>
        </p:nvPicPr>
        <p:blipFill>
          <a:blip r:embed="rId3" cstate="print">
            <a:lum bright="12000"/>
          </a:blip>
          <a:srcRect/>
          <a:stretch>
            <a:fillRect/>
          </a:stretch>
        </p:blipFill>
        <p:spPr>
          <a:xfrm>
            <a:off x="539552" y="764704"/>
            <a:ext cx="8229600" cy="4410075"/>
          </a:xfrm>
          <a:noFill/>
        </p:spPr>
      </p:pic>
      <p:sp>
        <p:nvSpPr>
          <p:cNvPr id="4" name="TextBox 3"/>
          <p:cNvSpPr txBox="1"/>
          <p:nvPr/>
        </p:nvSpPr>
        <p:spPr>
          <a:xfrm>
            <a:off x="1043608" y="5287963"/>
            <a:ext cx="7072312" cy="1570037"/>
          </a:xfrm>
          <a:prstGeom prst="rect">
            <a:avLst/>
          </a:prstGeom>
          <a:noFill/>
        </p:spPr>
        <p:txBody>
          <a:bodyPr>
            <a:spAutoFit/>
          </a:bodyPr>
          <a:lstStyle/>
          <a:p>
            <a:pPr>
              <a:defRPr/>
            </a:pPr>
            <a:r>
              <a:rPr lang="en-US" dirty="0">
                <a:solidFill>
                  <a:schemeClr val="tx2"/>
                </a:solidFill>
                <a:latin typeface="+mn-lt"/>
              </a:rPr>
              <a:t>It's not based in actual </a:t>
            </a:r>
            <a:r>
              <a:rPr lang="en-US" dirty="0" err="1" smtClean="0">
                <a:solidFill>
                  <a:schemeClr val="tx2"/>
                </a:solidFill>
                <a:latin typeface="+mn-lt"/>
              </a:rPr>
              <a:t>behaviour</a:t>
            </a:r>
            <a:r>
              <a:rPr lang="en-US" dirty="0">
                <a:solidFill>
                  <a:schemeClr val="tx2"/>
                </a:solidFill>
                <a:latin typeface="+mn-lt"/>
              </a:rPr>
              <a:t>. In ordinary life, neither adult men nor adult women commonly strike poses like those we see regularly in fashion magazines</a:t>
            </a:r>
            <a:r>
              <a:rPr lang="en-US" dirty="0"/>
              <a:t>.</a:t>
            </a:r>
          </a:p>
          <a:p>
            <a:pPr>
              <a:defRPr/>
            </a:pPr>
            <a:endParaRPr lang="en-GB" dirty="0"/>
          </a:p>
        </p:txBody>
      </p:sp>
      <p:sp>
        <p:nvSpPr>
          <p:cNvPr id="5" name="TextBox 4"/>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guys6"/>
          <p:cNvPicPr>
            <a:picLocks noGrp="1" noChangeAspect="1" noChangeArrowheads="1"/>
          </p:cNvPicPr>
          <p:nvPr>
            <p:ph type="body" idx="1"/>
          </p:nvPr>
        </p:nvPicPr>
        <p:blipFill>
          <a:blip r:embed="rId3" cstate="print"/>
          <a:srcRect/>
          <a:stretch>
            <a:fillRect/>
          </a:stretch>
        </p:blipFill>
        <p:spPr>
          <a:xfrm>
            <a:off x="1259632" y="836712"/>
            <a:ext cx="6652270" cy="3565353"/>
          </a:xfrm>
          <a:noFill/>
        </p:spPr>
      </p:pic>
      <p:sp>
        <p:nvSpPr>
          <p:cNvPr id="4" name="TextBox 3"/>
          <p:cNvSpPr txBox="1"/>
          <p:nvPr/>
        </p:nvSpPr>
        <p:spPr>
          <a:xfrm>
            <a:off x="285750" y="4287838"/>
            <a:ext cx="8643938" cy="2570162"/>
          </a:xfrm>
          <a:prstGeom prst="rect">
            <a:avLst/>
          </a:prstGeom>
          <a:noFill/>
        </p:spPr>
        <p:txBody>
          <a:bodyPr>
            <a:spAutoFit/>
          </a:bodyPr>
          <a:lstStyle/>
          <a:p>
            <a:pPr>
              <a:defRPr/>
            </a:pPr>
            <a:r>
              <a:rPr lang="en-GB" sz="2300" dirty="0">
                <a:solidFill>
                  <a:schemeClr val="tx2"/>
                </a:solidFill>
                <a:latin typeface="+mn-lt"/>
              </a:rPr>
              <a:t>Yet for some reason it seems normal to display pictures of women striking poses that would seem funny or strange when struck by men. Erving </a:t>
            </a:r>
            <a:r>
              <a:rPr lang="en-GB" sz="2300" dirty="0" err="1">
                <a:solidFill>
                  <a:schemeClr val="tx2"/>
                </a:solidFill>
                <a:latin typeface="+mn-lt"/>
              </a:rPr>
              <a:t>Goffman's</a:t>
            </a:r>
            <a:r>
              <a:rPr lang="en-GB" sz="2300" dirty="0">
                <a:solidFill>
                  <a:schemeClr val="tx2"/>
                </a:solidFill>
                <a:latin typeface="+mn-lt"/>
              </a:rPr>
              <a:t> study called “Gender Advertisements” is useful here because he focused on, among other things, poses common to magazine advertisements. "Commercial photographs," </a:t>
            </a:r>
            <a:r>
              <a:rPr lang="en-GB" sz="2300" dirty="0" err="1">
                <a:solidFill>
                  <a:schemeClr val="tx2"/>
                </a:solidFill>
                <a:latin typeface="+mn-lt"/>
              </a:rPr>
              <a:t>Goffman</a:t>
            </a:r>
            <a:r>
              <a:rPr lang="en-GB" sz="2300" dirty="0">
                <a:solidFill>
                  <a:schemeClr val="tx2"/>
                </a:solidFill>
                <a:latin typeface="+mn-lt"/>
              </a:rPr>
              <a:t> points out, "involve carefully performed poses presented in the style of being 'only natural'." (84)</a:t>
            </a:r>
            <a:endParaRPr lang="en-GB" dirty="0">
              <a:solidFill>
                <a:schemeClr val="tx2"/>
              </a:solidFill>
              <a:latin typeface="+mn-lt"/>
            </a:endParaRPr>
          </a:p>
        </p:txBody>
      </p:sp>
      <p:sp>
        <p:nvSpPr>
          <p:cNvPr id="5" name="TextBox 4"/>
          <p:cNvSpPr txBox="1"/>
          <p:nvPr/>
        </p:nvSpPr>
        <p:spPr>
          <a:xfrm>
            <a:off x="0" y="0"/>
            <a:ext cx="9144000" cy="707886"/>
          </a:xfrm>
          <a:prstGeom prst="rect">
            <a:avLst/>
          </a:prstGeom>
          <a:solidFill>
            <a:schemeClr val="accent5">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pic>
        <p:nvPicPr>
          <p:cNvPr id="10243" name="Content Placeholder 3" descr="men-in-womens-poses.jpg"/>
          <p:cNvPicPr>
            <a:picLocks noGrp="1" noChangeAspect="1"/>
          </p:cNvPicPr>
          <p:nvPr>
            <p:ph idx="1"/>
          </p:nvPr>
        </p:nvPicPr>
        <p:blipFill>
          <a:blip r:embed="rId2" cstate="print"/>
          <a:srcRect/>
          <a:stretch>
            <a:fillRect/>
          </a:stretch>
        </p:blipFill>
        <p:spPr>
          <a:xfrm>
            <a:off x="642938" y="285750"/>
            <a:ext cx="7953375" cy="5310188"/>
          </a:xfrm>
        </p:spPr>
      </p:pic>
      <p:sp>
        <p:nvSpPr>
          <p:cNvPr id="5" name="TextBox 4"/>
          <p:cNvSpPr txBox="1"/>
          <p:nvPr/>
        </p:nvSpPr>
        <p:spPr>
          <a:xfrm>
            <a:off x="1000125" y="5857875"/>
            <a:ext cx="7286625" cy="830263"/>
          </a:xfrm>
          <a:prstGeom prst="rect">
            <a:avLst/>
          </a:prstGeom>
          <a:noFill/>
        </p:spPr>
        <p:txBody>
          <a:bodyPr>
            <a:spAutoFit/>
          </a:bodyPr>
          <a:lstStyle/>
          <a:p>
            <a:pPr>
              <a:defRPr/>
            </a:pPr>
            <a:r>
              <a:rPr lang="en-GB" dirty="0">
                <a:solidFill>
                  <a:schemeClr val="tx2"/>
                </a:solidFill>
                <a:latin typeface="+mj-lt"/>
              </a:rPr>
              <a:t>Are these poses more natural for one gender over another? Are they natural at all?</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2778</Words>
  <Application>Microsoft Office PowerPoint</Application>
  <PresentationFormat>On-screen Show (4:3)</PresentationFormat>
  <Paragraphs>250</Paragraphs>
  <Slides>60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ＭＳ Ｐゴシック</vt:lpstr>
      <vt:lpstr>新細明體</vt:lpstr>
      <vt:lpstr>Arial</vt:lpstr>
      <vt:lpstr>Calibri</vt:lpstr>
      <vt:lpstr>Times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the audience ‘male’?</vt:lpstr>
      <vt:lpstr>Mulvey’s Argument</vt:lpstr>
      <vt:lpstr>PowerPoint Presentation</vt:lpstr>
      <vt:lpstr>In other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what about the female gaze?</vt:lpstr>
      <vt:lpstr>PowerPoint Presentation</vt:lpstr>
      <vt:lpstr>PowerPoint Presentation</vt:lpstr>
      <vt:lpstr>The ‘female gaze’ and representation</vt:lpstr>
      <vt:lpstr>Spartacus (1960) and Gladiator (2000)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StorageTek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dc:title>
  <dc:creator>Victoria Archer</dc:creator>
  <cp:lastModifiedBy>Miss V Archer</cp:lastModifiedBy>
  <cp:revision>184</cp:revision>
  <dcterms:created xsi:type="dcterms:W3CDTF">2007-03-14T19:46:58Z</dcterms:created>
  <dcterms:modified xsi:type="dcterms:W3CDTF">2014-09-15T09:57:04Z</dcterms:modified>
</cp:coreProperties>
</file>